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300" r:id="rId4"/>
    <p:sldId id="301" r:id="rId5"/>
    <p:sldId id="259" r:id="rId6"/>
    <p:sldId id="261" r:id="rId7"/>
    <p:sldId id="262" r:id="rId8"/>
    <p:sldId id="263" r:id="rId9"/>
    <p:sldId id="264" r:id="rId10"/>
    <p:sldId id="266" r:id="rId11"/>
    <p:sldId id="290" r:id="rId12"/>
    <p:sldId id="291" r:id="rId13"/>
    <p:sldId id="289" r:id="rId14"/>
    <p:sldId id="292" r:id="rId15"/>
    <p:sldId id="294" r:id="rId16"/>
    <p:sldId id="295" r:id="rId17"/>
    <p:sldId id="296" r:id="rId18"/>
    <p:sldId id="265" r:id="rId19"/>
    <p:sldId id="269" r:id="rId20"/>
    <p:sldId id="28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8" r:id="rId35"/>
    <p:sldId id="299" r:id="rId36"/>
    <p:sldId id="285" r:id="rId37"/>
    <p:sldId id="30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DBD-CD54-47D3-AC76-62A94322FA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9DFB3-10A1-49B0-8F28-0DED769C9CE9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</a:rPr>
            <a:t>- От платных услуг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1B874C8E-8E43-4FE0-890D-4395A56A4B46}" type="parTrans" cxnId="{9353694F-5B84-4DBF-B86A-37340389E822}">
      <dgm:prSet/>
      <dgm:spPr/>
      <dgm:t>
        <a:bodyPr/>
        <a:lstStyle/>
        <a:p>
          <a:endParaRPr lang="ru-RU"/>
        </a:p>
      </dgm:t>
    </dgm:pt>
    <dgm:pt modelId="{04D61306-6055-4130-B76A-C04DB5B7D50F}" type="sibTrans" cxnId="{9353694F-5B84-4DBF-B86A-37340389E822}">
      <dgm:prSet/>
      <dgm:spPr/>
      <dgm:t>
        <a:bodyPr/>
        <a:lstStyle/>
        <a:p>
          <a:endParaRPr lang="ru-RU"/>
        </a:p>
      </dgm:t>
    </dgm:pt>
    <dgm:pt modelId="{35D1CB13-503B-4E70-9180-17132D0312F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30,0 тыс.руб.</a:t>
          </a:r>
          <a:endParaRPr lang="ru-RU" dirty="0">
            <a:solidFill>
              <a:srgbClr val="0070C0"/>
            </a:solidFill>
          </a:endParaRPr>
        </a:p>
      </dgm:t>
    </dgm:pt>
    <dgm:pt modelId="{6ED90389-B913-46EC-BEF5-2BD82ABF920E}" type="parTrans" cxnId="{2644EAB7-0E14-4D1C-BF4C-454274038611}">
      <dgm:prSet/>
      <dgm:spPr/>
      <dgm:t>
        <a:bodyPr/>
        <a:lstStyle/>
        <a:p>
          <a:endParaRPr lang="ru-RU"/>
        </a:p>
      </dgm:t>
    </dgm:pt>
    <dgm:pt modelId="{E1824542-ECE7-4DAA-9E11-7E30036CE25B}" type="sibTrans" cxnId="{2644EAB7-0E14-4D1C-BF4C-454274038611}">
      <dgm:prSet/>
      <dgm:spPr/>
      <dgm:t>
        <a:bodyPr/>
        <a:lstStyle/>
        <a:p>
          <a:endParaRPr lang="ru-RU"/>
        </a:p>
      </dgm:t>
    </dgm:pt>
    <dgm:pt modelId="{0F8A4B89-64BD-4F49-BFA3-844CAE577180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</a:rPr>
            <a:t>- Неналоговые доходы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FAB2AEA4-BD81-42A0-8CD3-D0847DB86DE9}" type="parTrans" cxnId="{3C038661-1687-4A16-8A0E-B93D84299784}">
      <dgm:prSet/>
      <dgm:spPr/>
      <dgm:t>
        <a:bodyPr/>
        <a:lstStyle/>
        <a:p>
          <a:endParaRPr lang="ru-RU"/>
        </a:p>
      </dgm:t>
    </dgm:pt>
    <dgm:pt modelId="{06F07252-768C-44AC-8C7D-16A8A8147317}" type="sibTrans" cxnId="{3C038661-1687-4A16-8A0E-B93D84299784}">
      <dgm:prSet/>
      <dgm:spPr/>
      <dgm:t>
        <a:bodyPr/>
        <a:lstStyle/>
        <a:p>
          <a:endParaRPr lang="ru-RU"/>
        </a:p>
      </dgm:t>
    </dgm:pt>
    <dgm:pt modelId="{BAC13324-A4AD-4107-8538-35FDDC65C2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4,8 тыс.руб.</a:t>
          </a:r>
          <a:endParaRPr lang="ru-RU" dirty="0">
            <a:solidFill>
              <a:srgbClr val="0070C0"/>
            </a:solidFill>
          </a:endParaRPr>
        </a:p>
      </dgm:t>
    </dgm:pt>
    <dgm:pt modelId="{50EC058D-38C3-4427-8B23-59920CE357C9}" type="parTrans" cxnId="{F9960343-AB29-4F33-B4CE-6735D9866BDA}">
      <dgm:prSet/>
      <dgm:spPr/>
      <dgm:t>
        <a:bodyPr/>
        <a:lstStyle/>
        <a:p>
          <a:endParaRPr lang="ru-RU"/>
        </a:p>
      </dgm:t>
    </dgm:pt>
    <dgm:pt modelId="{7A4B5B7C-2092-4C4E-A0C2-FDF0858DE2F3}" type="sibTrans" cxnId="{F9960343-AB29-4F33-B4CE-6735D9866BDA}">
      <dgm:prSet/>
      <dgm:spPr/>
      <dgm:t>
        <a:bodyPr/>
        <a:lstStyle/>
        <a:p>
          <a:endParaRPr lang="ru-RU"/>
        </a:p>
      </dgm:t>
    </dgm:pt>
    <dgm:pt modelId="{B425928D-5B29-41F2-9725-6453AAB70FDF}" type="pres">
      <dgm:prSet presAssocID="{B7756DBD-CD54-47D3-AC76-62A94322FA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C826B-DA1C-4D87-88A0-5B402E630A67}" type="pres">
      <dgm:prSet presAssocID="{E849DFB3-10A1-49B0-8F28-0DED769C9CE9}" presName="linNode" presStyleCnt="0"/>
      <dgm:spPr/>
    </dgm:pt>
    <dgm:pt modelId="{65F80387-712C-4C0B-AA32-258CEB02B136}" type="pres">
      <dgm:prSet presAssocID="{E849DFB3-10A1-49B0-8F28-0DED769C9CE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30B-E0FA-4B2A-811C-3B1B7C431B16}" type="pres">
      <dgm:prSet presAssocID="{E849DFB3-10A1-49B0-8F28-0DED769C9C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3583-36C1-499C-B4BE-7889D6051279}" type="pres">
      <dgm:prSet presAssocID="{04D61306-6055-4130-B76A-C04DB5B7D50F}" presName="spacing" presStyleCnt="0"/>
      <dgm:spPr/>
    </dgm:pt>
    <dgm:pt modelId="{94EF2789-9238-4879-A88D-6A88124319D9}" type="pres">
      <dgm:prSet presAssocID="{0F8A4B89-64BD-4F49-BFA3-844CAE577180}" presName="linNode" presStyleCnt="0"/>
      <dgm:spPr/>
    </dgm:pt>
    <dgm:pt modelId="{BDCC67C0-2660-4666-925E-749AEEF62CD2}" type="pres">
      <dgm:prSet presAssocID="{0F8A4B89-64BD-4F49-BFA3-844CAE577180}" presName="parentShp" presStyleLbl="node1" presStyleIdx="1" presStyleCnt="2" custLinFactNeighborX="-20649" custLinFactNeighborY="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473F-106D-4525-99D2-E31C79446001}" type="pres">
      <dgm:prSet presAssocID="{0F8A4B89-64BD-4F49-BFA3-844CAE5771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4D304-5E42-405E-AE84-79418E06DDC8}" type="presOf" srcId="{35D1CB13-503B-4E70-9180-17132D0312FA}" destId="{6AB4630B-E0FA-4B2A-811C-3B1B7C431B16}" srcOrd="0" destOrd="0" presId="urn:microsoft.com/office/officeart/2005/8/layout/vList6"/>
    <dgm:cxn modelId="{3C038661-1687-4A16-8A0E-B93D84299784}" srcId="{B7756DBD-CD54-47D3-AC76-62A94322FA58}" destId="{0F8A4B89-64BD-4F49-BFA3-844CAE577180}" srcOrd="1" destOrd="0" parTransId="{FAB2AEA4-BD81-42A0-8CD3-D0847DB86DE9}" sibTransId="{06F07252-768C-44AC-8C7D-16A8A8147317}"/>
    <dgm:cxn modelId="{48058818-2D93-4268-811E-927E84B06296}" type="presOf" srcId="{B7756DBD-CD54-47D3-AC76-62A94322FA58}" destId="{B425928D-5B29-41F2-9725-6453AAB70FDF}" srcOrd="0" destOrd="0" presId="urn:microsoft.com/office/officeart/2005/8/layout/vList6"/>
    <dgm:cxn modelId="{D1EA09D1-8229-4AA4-9763-E21F6403A19B}" type="presOf" srcId="{BAC13324-A4AD-4107-8538-35FDDC65C2E9}" destId="{9B16473F-106D-4525-99D2-E31C79446001}" srcOrd="0" destOrd="0" presId="urn:microsoft.com/office/officeart/2005/8/layout/vList6"/>
    <dgm:cxn modelId="{9353694F-5B84-4DBF-B86A-37340389E822}" srcId="{B7756DBD-CD54-47D3-AC76-62A94322FA58}" destId="{E849DFB3-10A1-49B0-8F28-0DED769C9CE9}" srcOrd="0" destOrd="0" parTransId="{1B874C8E-8E43-4FE0-890D-4395A56A4B46}" sibTransId="{04D61306-6055-4130-B76A-C04DB5B7D50F}"/>
    <dgm:cxn modelId="{2D157E78-866A-4E02-B079-72AE9E38A1FB}" type="presOf" srcId="{0F8A4B89-64BD-4F49-BFA3-844CAE577180}" destId="{BDCC67C0-2660-4666-925E-749AEEF62CD2}" srcOrd="0" destOrd="0" presId="urn:microsoft.com/office/officeart/2005/8/layout/vList6"/>
    <dgm:cxn modelId="{2644EAB7-0E14-4D1C-BF4C-454274038611}" srcId="{E849DFB3-10A1-49B0-8F28-0DED769C9CE9}" destId="{35D1CB13-503B-4E70-9180-17132D0312FA}" srcOrd="0" destOrd="0" parTransId="{6ED90389-B913-46EC-BEF5-2BD82ABF920E}" sibTransId="{E1824542-ECE7-4DAA-9E11-7E30036CE25B}"/>
    <dgm:cxn modelId="{F9960343-AB29-4F33-B4CE-6735D9866BDA}" srcId="{0F8A4B89-64BD-4F49-BFA3-844CAE577180}" destId="{BAC13324-A4AD-4107-8538-35FDDC65C2E9}" srcOrd="0" destOrd="0" parTransId="{50EC058D-38C3-4427-8B23-59920CE357C9}" sibTransId="{7A4B5B7C-2092-4C4E-A0C2-FDF0858DE2F3}"/>
    <dgm:cxn modelId="{0E162DCA-AC43-43B8-807F-7EC33D084597}" type="presOf" srcId="{E849DFB3-10A1-49B0-8F28-0DED769C9CE9}" destId="{65F80387-712C-4C0B-AA32-258CEB02B136}" srcOrd="0" destOrd="0" presId="urn:microsoft.com/office/officeart/2005/8/layout/vList6"/>
    <dgm:cxn modelId="{2180071C-1616-40E0-A335-6B9AA2636C31}" type="presParOf" srcId="{B425928D-5B29-41F2-9725-6453AAB70FDF}" destId="{055C826B-DA1C-4D87-88A0-5B402E630A67}" srcOrd="0" destOrd="0" presId="urn:microsoft.com/office/officeart/2005/8/layout/vList6"/>
    <dgm:cxn modelId="{A9145895-DF7D-4AFE-A1E2-0B709E4C57E3}" type="presParOf" srcId="{055C826B-DA1C-4D87-88A0-5B402E630A67}" destId="{65F80387-712C-4C0B-AA32-258CEB02B136}" srcOrd="0" destOrd="0" presId="urn:microsoft.com/office/officeart/2005/8/layout/vList6"/>
    <dgm:cxn modelId="{5B262537-F9A8-4587-832B-8257B615721D}" type="presParOf" srcId="{055C826B-DA1C-4D87-88A0-5B402E630A67}" destId="{6AB4630B-E0FA-4B2A-811C-3B1B7C431B16}" srcOrd="1" destOrd="0" presId="urn:microsoft.com/office/officeart/2005/8/layout/vList6"/>
    <dgm:cxn modelId="{3F7DF55E-129C-43D7-AC4F-F1871BEDE266}" type="presParOf" srcId="{B425928D-5B29-41F2-9725-6453AAB70FDF}" destId="{E9363583-36C1-499C-B4BE-7889D6051279}" srcOrd="1" destOrd="0" presId="urn:microsoft.com/office/officeart/2005/8/layout/vList6"/>
    <dgm:cxn modelId="{DB359C82-1E83-4000-830D-D1A85EC5E943}" type="presParOf" srcId="{B425928D-5B29-41F2-9725-6453AAB70FDF}" destId="{94EF2789-9238-4879-A88D-6A88124319D9}" srcOrd="2" destOrd="0" presId="urn:microsoft.com/office/officeart/2005/8/layout/vList6"/>
    <dgm:cxn modelId="{559E98F5-FBBC-4718-89D9-8E3DE9C36DF1}" type="presParOf" srcId="{94EF2789-9238-4879-A88D-6A88124319D9}" destId="{BDCC67C0-2660-4666-925E-749AEEF62CD2}" srcOrd="0" destOrd="0" presId="urn:microsoft.com/office/officeart/2005/8/layout/vList6"/>
    <dgm:cxn modelId="{611C95C8-2AED-4D76-9AB6-4BC6D54FD7A2}" type="presParOf" srcId="{94EF2789-9238-4879-A88D-6A88124319D9}" destId="{9B16473F-106D-4525-99D2-E31C794460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630B-E0FA-4B2A-811C-3B1B7C431B16}">
      <dsp:nvSpPr>
        <dsp:cNvPr id="0" name=""/>
        <dsp:cNvSpPr/>
      </dsp:nvSpPr>
      <dsp:spPr>
        <a:xfrm>
          <a:off x="3254761" y="309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rgbClr val="0070C0"/>
              </a:solidFill>
            </a:rPr>
            <a:t>30,0 тыс.руб.</a:t>
          </a:r>
          <a:endParaRPr lang="ru-RU" sz="5000" kern="1200" dirty="0">
            <a:solidFill>
              <a:srgbClr val="0070C0"/>
            </a:solidFill>
          </a:endParaRPr>
        </a:p>
      </dsp:txBody>
      <dsp:txXfrm>
        <a:off x="3254761" y="151228"/>
        <a:ext cx="4429386" cy="905512"/>
      </dsp:txXfrm>
    </dsp:sp>
    <dsp:sp modelId="{65F80387-712C-4C0B-AA32-258CEB02B136}">
      <dsp:nvSpPr>
        <dsp:cNvPr id="0" name=""/>
        <dsp:cNvSpPr/>
      </dsp:nvSpPr>
      <dsp:spPr>
        <a:xfrm>
          <a:off x="0" y="309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>
                  <a:lumMod val="95000"/>
                </a:schemeClr>
              </a:solidFill>
            </a:rPr>
            <a:t>- От платных услуг</a:t>
          </a:r>
          <a:endParaRPr lang="ru-RU" sz="3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8938" y="59247"/>
        <a:ext cx="3136885" cy="1089474"/>
      </dsp:txXfrm>
    </dsp:sp>
    <dsp:sp modelId="{9B16473F-106D-4525-99D2-E31C79446001}">
      <dsp:nvSpPr>
        <dsp:cNvPr id="0" name=""/>
        <dsp:cNvSpPr/>
      </dsp:nvSpPr>
      <dsp:spPr>
        <a:xfrm>
          <a:off x="3254761" y="1328395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rgbClr val="0070C0"/>
              </a:solidFill>
            </a:rPr>
            <a:t>4,8 тыс.руб.</a:t>
          </a:r>
          <a:endParaRPr lang="ru-RU" sz="5000" kern="1200" dirty="0">
            <a:solidFill>
              <a:srgbClr val="0070C0"/>
            </a:solidFill>
          </a:endParaRPr>
        </a:p>
      </dsp:txBody>
      <dsp:txXfrm>
        <a:off x="3254761" y="1479314"/>
        <a:ext cx="4429386" cy="905512"/>
      </dsp:txXfrm>
    </dsp:sp>
    <dsp:sp modelId="{BDCC67C0-2660-4666-925E-749AEEF62CD2}">
      <dsp:nvSpPr>
        <dsp:cNvPr id="0" name=""/>
        <dsp:cNvSpPr/>
      </dsp:nvSpPr>
      <dsp:spPr>
        <a:xfrm>
          <a:off x="0" y="1328705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>
                  <a:lumMod val="95000"/>
                </a:schemeClr>
              </a:solidFill>
            </a:rPr>
            <a:t>- Неналоговые доходы</a:t>
          </a:r>
          <a:endParaRPr lang="ru-RU" sz="3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8938" y="1387643"/>
        <a:ext cx="3136885" cy="108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44E9F-69F1-471E-96E2-65DFC131B73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671D-CD19-4449-872F-B1D413346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EDA5-3B6B-4664-A5EF-598681B7F43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628F-B427-42FE-B7E2-7627514C1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ED62-573C-44A8-9BD6-BE95D0A5619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ACBC-E59D-4BAC-96BC-69467E6DB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0FCD-01C9-42F7-A16E-565506E832E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3E72-D351-45E6-9192-964ABC6DF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8B20-2EFD-437E-840C-41C25DC4BD9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4399-9456-45A3-B2A5-FA47D723C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A18C-E7F6-4C73-B181-00B8C2E570B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CE10-B7A0-4823-90FD-2B631EC45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3442-F6C6-4FFB-8705-181EF8B60D2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5442-6492-4522-AFA2-E1577A22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0CAE-C93A-4186-AFF3-4E29ED3BB39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F4B2-931B-4D0D-BE2E-6F0C1FFC3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5344-E5D0-47AB-A6FB-503138A52E7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FC8A-81E3-4D60-BBA3-4BE0A5B7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A4DA-FE30-435B-8A36-56C57C37E1D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3D2C-9122-48D2-B09A-7DFC5FD0F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A952-B41D-4AC2-B375-F3B30F5FB5A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D2E4-AE41-4901-BF48-92357EB7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8207-5FAA-49E2-B433-32138ABCEDD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E41F-F96A-4F2C-ACF0-CE4CDCFE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7A0EC-0866-46A4-9E83-1AE05834065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98071-B8E6-4630-B366-A599D0748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oney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139" y="260648"/>
            <a:ext cx="4113577" cy="2736304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Безымянныйт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876224" cy="2952328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Рисунок 3" descr="7Q54205sI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16832"/>
            <a:ext cx="8748464" cy="58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91680" y="2276872"/>
            <a:ext cx="6120680" cy="42484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47000">
                <a:srgbClr val="BBE191">
                  <a:lumMod val="71000"/>
                  <a:lumOff val="2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endParaRPr lang="ru-RU" altLang="ru-RU" sz="2400" dirty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2020 -2022 г.г.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400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в соответствии с бюджетным</a:t>
            </a: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0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налоговым обязательством РФ, </a:t>
            </a: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0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составления бюджета </a:t>
            </a: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000" dirty="0" err="1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Ингарского</a:t>
            </a:r>
            <a:r>
              <a:rPr lang="ru-RU" altLang="ru-RU" sz="20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zhidaetsya-inflyatsiy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0341" y="890816"/>
            <a:ext cx="6913659" cy="59671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339" name="Oval 1"/>
          <p:cNvSpPr>
            <a:spLocks noChangeArrowheads="1"/>
          </p:cNvSpPr>
          <p:nvPr/>
        </p:nvSpPr>
        <p:spPr bwMode="auto">
          <a:xfrm>
            <a:off x="395288" y="2636912"/>
            <a:ext cx="5283200" cy="3744416"/>
          </a:xfrm>
          <a:prstGeom prst="ellipse">
            <a:avLst/>
          </a:prstGeom>
          <a:gradFill rotWithShape="1">
            <a:gsLst>
              <a:gs pos="0">
                <a:srgbClr val="FFFFFF">
                  <a:alpha val="75998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Наибольший удельный вес в доходной базе бюджета из числа налоговых доходов занимает налог на имущество физических лиц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87% в 2020году</a:t>
            </a:r>
          </a:p>
          <a:p>
            <a:pPr marL="457200" indent="-457200" algn="ctr" eaLnBrk="0" hangingPunct="0">
              <a:buFontTx/>
              <a:buChar char="-"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87% - 2021г.</a:t>
            </a:r>
          </a:p>
          <a:p>
            <a:pPr marL="285750" indent="-285750" algn="ctr" eaLnBrk="0" hangingPunct="0">
              <a:buFontTx/>
              <a:buChar char="-"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86% - 2022г.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4340" name="Oval 2"/>
          <p:cNvSpPr>
            <a:spLocks noChangeArrowheads="1"/>
          </p:cNvSpPr>
          <p:nvPr/>
        </p:nvSpPr>
        <p:spPr bwMode="auto">
          <a:xfrm>
            <a:off x="0" y="457200"/>
            <a:ext cx="6961188" cy="2524125"/>
          </a:xfrm>
          <a:prstGeom prst="ellipse">
            <a:avLst/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качества уровня жизни населения напрямую зависит поступления доходов в местный бюджет, так как основными налогоплательщиками в местный бюджет являются наши жители.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мерче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430" y="2636912"/>
            <a:ext cx="4324570" cy="4221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33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от сдачи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аренду имущества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4149080"/>
            <a:ext cx="43204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% от общей суммы собственных доходов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4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482" y="260648"/>
            <a:ext cx="5904180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доходы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50837"/>
              </p:ext>
            </p:extLst>
          </p:nvPr>
        </p:nvGraphicFramePr>
        <p:xfrm>
          <a:off x="1315200" y="2492896"/>
          <a:ext cx="669674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16201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2021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2022</a:t>
                      </a:r>
                      <a:endParaRPr lang="ru-RU" sz="4000" dirty="0"/>
                    </a:p>
                  </a:txBody>
                  <a:tcPr anchor="ctr"/>
                </a:tc>
              </a:tr>
              <a:tr h="16201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171,75</a:t>
                      </a:r>
                    </a:p>
                    <a:p>
                      <a:pPr algn="ctr"/>
                      <a:r>
                        <a:rPr lang="ru-RU" sz="2400" dirty="0" smtClean="0"/>
                        <a:t>тыс.руб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175,85</a:t>
                      </a:r>
                    </a:p>
                    <a:p>
                      <a:pPr algn="ctr"/>
                      <a:r>
                        <a:rPr lang="ru-RU" sz="2400" dirty="0" smtClean="0"/>
                        <a:t>тыс.руб.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178,15</a:t>
                      </a:r>
                    </a:p>
                    <a:p>
                      <a:pPr algn="ctr"/>
                      <a:r>
                        <a:rPr lang="ru-RU" sz="2400" dirty="0" smtClean="0"/>
                        <a:t>тыс.руб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6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52034" y="548680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4509120"/>
            <a:ext cx="745595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2020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355,0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2021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380,0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тыс.руб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2022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380,0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6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799" y="1844824"/>
            <a:ext cx="62199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2020 - 800,0 тыс.руб.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2021 – 800,0 тыс.руб.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2022 – 800,0 тыс.руб.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236" y="5301208"/>
            <a:ext cx="3916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44,8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тыс.руб.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9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мерче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627784" cy="25649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33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от сдачи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аренду имущества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Базовая тарифная ставка 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арендной платы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950 руб. за один кв.м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alth_manag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928" y="0"/>
            <a:ext cx="5004048" cy="3336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2842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8208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ачисляются в бюджет 100%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6265809"/>
              </p:ext>
            </p:extLst>
          </p:nvPr>
        </p:nvGraphicFramePr>
        <p:xfrm>
          <a:off x="630487" y="3140968"/>
          <a:ext cx="813690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5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5e9994dfceea3844999360c2ff60dc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12" y="1381125"/>
            <a:ext cx="8918575" cy="52921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315" name="AutoShape 9"/>
          <p:cNvSpPr>
            <a:spLocks noChangeArrowheads="1"/>
          </p:cNvSpPr>
          <p:nvPr/>
        </p:nvSpPr>
        <p:spPr bwMode="auto">
          <a:xfrm>
            <a:off x="241300" y="298450"/>
            <a:ext cx="8661400" cy="2163763"/>
          </a:xfrm>
          <a:prstGeom prst="plaque">
            <a:avLst>
              <a:gd name="adj" fmla="val 16667"/>
            </a:avLst>
          </a:prstGeom>
          <a:solidFill>
            <a:srgbClr val="FFFFFF">
              <a:alpha val="58038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4" name="Рисунок 3" descr="27_tn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068960"/>
            <a:ext cx="2823964" cy="28800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79912" y="4653136"/>
            <a:ext cx="22322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2021год  </a:t>
            </a:r>
            <a:endParaRPr lang="ru-RU" altLang="ru-RU" sz="10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9381,55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 dirty="0">
              <a:latin typeface="Arial" charset="0"/>
            </a:endParaRPr>
          </a:p>
        </p:txBody>
      </p:sp>
      <p:pic>
        <p:nvPicPr>
          <p:cNvPr id="7" name="Рисунок 6" descr="27_tn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2843213" cy="30670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Рисунок 7" descr="27_tn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284984"/>
            <a:ext cx="2520280" cy="258197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660232" y="4581128"/>
            <a:ext cx="2124323" cy="857250"/>
          </a:xfrm>
          <a:prstGeom prst="rect">
            <a:avLst/>
          </a:prstGeom>
          <a:gradFill rotWithShape="1">
            <a:gsLst>
              <a:gs pos="0">
                <a:srgbClr val="A5E773">
                  <a:alpha val="0"/>
                </a:srgbClr>
              </a:gs>
              <a:gs pos="100000">
                <a:srgbClr val="E7F9DA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2022год </a:t>
            </a:r>
            <a:endParaRPr lang="ru-RU" altLang="ru-RU" sz="10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9179,5 тыс.руб.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650168" y="4509008"/>
            <a:ext cx="2232248" cy="746125"/>
          </a:xfrm>
          <a:prstGeom prst="rect">
            <a:avLst/>
          </a:prstGeom>
          <a:gradFill rotWithShape="1">
            <a:gsLst>
              <a:gs pos="0">
                <a:srgbClr val="A5E773">
                  <a:alpha val="7999"/>
                </a:srgbClr>
              </a:gs>
              <a:gs pos="100000">
                <a:srgbClr val="B3EB8A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altLang="ru-RU" sz="10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13785,66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1300" y="477838"/>
            <a:ext cx="8529638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lang="ru-RU" altLang="ru-RU" sz="800" dirty="0">
              <a:solidFill>
                <a:srgbClr val="191D34"/>
              </a:solidFill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2022годов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</a:t>
            </a:r>
            <a:endParaRPr lang="ru-RU" altLang="ru-RU" sz="800" dirty="0">
              <a:solidFill>
                <a:srgbClr val="191D34"/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в соответствии с проектом закона Ивановской области</a:t>
            </a:r>
            <a:endParaRPr lang="ru-RU" altLang="ru-RU" sz="800" dirty="0">
              <a:solidFill>
                <a:srgbClr val="191D34"/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«Об областном бюджете на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2020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год и</a:t>
            </a:r>
            <a:endParaRPr lang="ru-RU" altLang="ru-RU" sz="800" dirty="0">
              <a:solidFill>
                <a:srgbClr val="191D34"/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на плановый период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2021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</a:t>
            </a:r>
            <a:r>
              <a:rPr lang="ru-RU" altLang="ru-RU" sz="2400" b="1" dirty="0" smtClean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2022 </a:t>
            </a:r>
            <a:r>
              <a:rPr lang="ru-RU" altLang="ru-RU" sz="2400" b="1" dirty="0">
                <a:solidFill>
                  <a:srgbClr val="191D3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годов»</a:t>
            </a:r>
            <a:endParaRPr lang="ru-RU" altLang="ru-RU" sz="800" dirty="0">
              <a:solidFill>
                <a:srgbClr val="191D34"/>
              </a:solidFill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 flipV="1">
            <a:off x="241300" y="1435954"/>
            <a:ext cx="89027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>
                <a:latin typeface="Arial" charset="0"/>
              </a:rPr>
              <a:t/>
            </a:r>
            <a:br>
              <a:rPr lang="ru-RU" altLang="ru-RU" dirty="0">
                <a:latin typeface="Arial" charset="0"/>
              </a:rPr>
            </a:br>
            <a:endParaRPr lang="ru-RU" altLang="ru-RU" dirty="0">
              <a:latin typeface="Arial" charset="0"/>
            </a:endParaRPr>
          </a:p>
          <a:p>
            <a:pPr eaLnBrk="0" hangingPunct="0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lang="ru-RU" altLang="ru-RU" sz="8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6"/>
          <p:cNvSpPr>
            <a:spLocks noChangeArrowheads="1" noChangeShapeType="1" noTextEdit="1"/>
          </p:cNvSpPr>
          <p:nvPr/>
        </p:nvSpPr>
        <p:spPr bwMode="auto">
          <a:xfrm>
            <a:off x="611560" y="764704"/>
            <a:ext cx="8208912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Расходная часть </a:t>
            </a:r>
            <a:r>
              <a:rPr lang="ru-RU" sz="36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Ингарского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сельского поселения</a:t>
            </a:r>
          </a:p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2020год 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на плановый период </a:t>
            </a: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2021 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2022 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годов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331640" y="2204864"/>
            <a:ext cx="590465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Параметры расходной части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бюджета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тыс.руб.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251520" y="3068960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15157,21                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7413" name="AutoShape 3"/>
          <p:cNvSpPr>
            <a:spLocks noChangeArrowheads="1"/>
          </p:cNvSpPr>
          <p:nvPr/>
        </p:nvSpPr>
        <p:spPr bwMode="auto">
          <a:xfrm>
            <a:off x="2987824" y="3789040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10782,20                                 </a:t>
            </a:r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17414" name="AutoShape 2"/>
          <p:cNvSpPr>
            <a:spLocks noChangeArrowheads="1"/>
          </p:cNvSpPr>
          <p:nvPr/>
        </p:nvSpPr>
        <p:spPr bwMode="auto">
          <a:xfrm>
            <a:off x="5868144" y="4437112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2022 10582,45</a:t>
            </a:r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17415" name="AutoShape 1"/>
          <p:cNvSpPr>
            <a:spLocks noChangeArrowheads="1"/>
          </p:cNvSpPr>
          <p:nvPr/>
        </p:nvSpPr>
        <p:spPr bwMode="auto">
          <a:xfrm>
            <a:off x="5292080" y="2780928"/>
            <a:ext cx="3489325" cy="808037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D3EFFF"/>
              </a:gs>
            </a:gsLst>
            <a:lin ang="5400000" scaled="1"/>
          </a:gradFill>
          <a:ln w="9525">
            <a:solidFill>
              <a:srgbClr val="548DD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гг. бюджет сбалансирован.</a:t>
            </a:r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c03b266e473a7bc89bf69bed791bd1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563" y="1069975"/>
            <a:ext cx="43894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9" descr="953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3476625"/>
            <a:ext cx="20383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1042988" y="457200"/>
            <a:ext cx="6913562" cy="1892300"/>
          </a:xfrm>
          <a:prstGeom prst="downArrowCallout">
            <a:avLst>
              <a:gd name="adj1" fmla="val 46752"/>
              <a:gd name="adj2" fmla="val 62127"/>
              <a:gd name="adj3" fmla="val 25852"/>
              <a:gd name="adj4" fmla="val 66667"/>
            </a:avLst>
          </a:prstGeom>
          <a:gradFill rotWithShape="1">
            <a:gsLst>
              <a:gs pos="0">
                <a:srgbClr val="DDF0C7"/>
              </a:gs>
              <a:gs pos="100000">
                <a:srgbClr val="99D25A">
                  <a:alpha val="76999"/>
                </a:srgbClr>
              </a:gs>
            </a:gsLst>
            <a:lin ang="5400000" scaled="1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2400" b="1">
              <a:solidFill>
                <a:srgbClr val="4F622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4F62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на основе: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>
            <a:off x="2884488" y="3651250"/>
            <a:ext cx="6218237" cy="1006475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D9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Ингарского сельского поселения</a:t>
            </a:r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179388" y="2349500"/>
            <a:ext cx="5400724" cy="1066800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D9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b="1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6151" name="AutoShape 4"/>
          <p:cNvSpPr>
            <a:spLocks noChangeArrowheads="1"/>
          </p:cNvSpPr>
          <p:nvPr/>
        </p:nvSpPr>
        <p:spPr bwMode="auto">
          <a:xfrm>
            <a:off x="179388" y="4751388"/>
            <a:ext cx="5334000" cy="1006475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EE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b="1" dirty="0" err="1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lang="ru-RU" altLang="ru-RU" b="1" dirty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6152" name="Рисунок 3" descr="prognoz600_jpg_660x200_crop_q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318125"/>
            <a:ext cx="47053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-12700" y="439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826" y="332656"/>
            <a:ext cx="87831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Норматив на содержание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ОМСУ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74555"/>
              </p:ext>
            </p:extLst>
          </p:nvPr>
        </p:nvGraphicFramePr>
        <p:xfrm>
          <a:off x="755576" y="2204865"/>
          <a:ext cx="7632848" cy="334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835293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endParaRPr lang="ru-RU" sz="2400" i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3125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3096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3049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Норматив </a:t>
                      </a:r>
                      <a:endParaRPr lang="ru-RU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1721,3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1756,5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2400" i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5379,1</a:t>
                      </a:r>
                      <a:endParaRPr lang="ru-RU" sz="2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5438,12</a:t>
                      </a:r>
                      <a:endParaRPr lang="ru-RU" sz="2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основного направления бюджетной политики </a:t>
            </a:r>
            <a:endParaRPr lang="ru-RU" altLang="ru-RU" sz="2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2020-2022годы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приоритетных задач является внедрение программно-целевого принципа организации деятельности органов исполнительной власти и соответственно принятие программных бюджетов.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20483" name="AutoShape 1"/>
          <p:cNvSpPr>
            <a:spLocks noChangeArrowheads="1"/>
          </p:cNvSpPr>
          <p:nvPr/>
        </p:nvSpPr>
        <p:spPr bwMode="auto">
          <a:xfrm>
            <a:off x="251520" y="3068960"/>
            <a:ext cx="8504237" cy="2809454"/>
          </a:xfrm>
          <a:prstGeom prst="downArrowCallout">
            <a:avLst>
              <a:gd name="adj1" fmla="val 47609"/>
              <a:gd name="adj2" fmla="val 47609"/>
              <a:gd name="adj3" fmla="val 16667"/>
              <a:gd name="adj4" fmla="val 75435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28575" cap="rnd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решения данных задач в проекте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предусмотрена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1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муниципальной программы поселения, состоящей из 8 подпрограмм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2020 год- 12238,38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тыс.руб.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(81%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 общего объёма расходов)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2021 год- 10569,61тыс.руб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(98%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 общего объема расходов)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2022 год- 10572,55 тыс.руб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(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99,9%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 общего объема расходов)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60890"/>
              </p:ext>
            </p:extLst>
          </p:nvPr>
        </p:nvGraphicFramePr>
        <p:xfrm>
          <a:off x="467543" y="260647"/>
          <a:ext cx="8352928" cy="6377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1"/>
                <a:gridCol w="1008112"/>
                <a:gridCol w="936104"/>
                <a:gridCol w="1008111"/>
              </a:tblGrid>
              <a:tr h="602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муниципальных  подпрограмм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Ингарского</a:t>
                      </a:r>
                      <a:r>
                        <a:rPr lang="ru-RU" sz="1600" dirty="0">
                          <a:effectLst/>
                        </a:rPr>
                        <a:t> сельского поселения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234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31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12238,38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10305,65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10043,43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>
                    <a:solidFill>
                      <a:schemeClr val="accent2"/>
                    </a:solidFill>
                  </a:tcPr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эффективности бюджетных расходов на развитие местного самоуправления в Ингарском сельском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2020-2021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4747,75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4747,75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4747,75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Пожарная безопасность и защита населения Ингарского сельского поселения Приволжского муниципального района 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Благоустройство Ингарского сельского поселения Приволжского муниципального района 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2330,63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1655,98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1393,77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Управление и распоряжение муниципальным имуществом в Ингарском сельском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35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культуры Ингарского сельского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4393,210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3135,11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3135,11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95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физической культуры и спорта на территории Ингарского сельского поселения Приволжского муниципального района 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Социальная поддержка населения в Ингарском сельском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2020-2022 </a:t>
                      </a:r>
                      <a:r>
                        <a:rPr lang="ru-RU" sz="1200" dirty="0">
                          <a:effectLst/>
                        </a:rPr>
                        <a:t>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83,3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83,3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83,3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  <a:tr h="63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работы с детьми и молодежью в Ингарском сельском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2020-2022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20,0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8" marR="46398" marT="0" marB="0" anchor="ctr"/>
                </a:tc>
              </a:tr>
            </a:tbl>
          </a:graphicData>
        </a:graphic>
      </p:graphicFrame>
      <p:sp>
        <p:nvSpPr>
          <p:cNvPr id="21568" name="Rectangle 1"/>
          <p:cNvSpPr>
            <a:spLocks noChangeArrowheads="1"/>
          </p:cNvSpPr>
          <p:nvPr/>
        </p:nvSpPr>
        <p:spPr bwMode="auto">
          <a:xfrm>
            <a:off x="1143000" y="831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65125" algn="l"/>
                <a:tab pos="4625975" algn="ctr"/>
              </a:tabLst>
            </a:pPr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1"/>
          <p:cNvSpPr>
            <a:spLocks noChangeArrowheads="1"/>
          </p:cNvSpPr>
          <p:nvPr/>
        </p:nvSpPr>
        <p:spPr bwMode="auto">
          <a:xfrm>
            <a:off x="395536" y="1556792"/>
            <a:ext cx="8367464" cy="4876800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1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49263"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indent="449263" eaLnBrk="0" hangingPunct="0">
              <a:lnSpc>
                <a:spcPct val="150000"/>
              </a:lnSpc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</a:t>
            </a:r>
            <a:r>
              <a:rPr lang="ru-RU" altLang="ru-RU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</a:t>
            </a:r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является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: </a:t>
            </a:r>
            <a:endParaRPr lang="ru-RU" altLang="ru-RU" sz="900" dirty="0">
              <a:latin typeface="Arial" charset="0"/>
            </a:endParaRPr>
          </a:p>
          <a:p>
            <a:r>
              <a:rPr lang="ru-RU" dirty="0"/>
              <a:t>- </a:t>
            </a:r>
            <a:r>
              <a:rPr lang="ru-RU" dirty="0">
                <a:latin typeface="Segoe UI Light" panose="020B0502040204020203" pitchFamily="34" charset="0"/>
              </a:rPr>
              <a:t>Обеспечение деятельности органов местного самоуправления Ингарского сельского поселения;</a:t>
            </a:r>
          </a:p>
          <a:p>
            <a:r>
              <a:rPr lang="ru-RU" dirty="0">
                <a:latin typeface="Segoe UI Light" panose="020B0502040204020203" pitchFamily="34" charset="0"/>
              </a:rPr>
              <a:t> - Информационная открытость и доступность информации о деятельности органов местного самоуправления Ингарского сельского поселения;</a:t>
            </a:r>
          </a:p>
          <a:p>
            <a:r>
              <a:rPr lang="ru-RU" dirty="0">
                <a:latin typeface="Segoe UI Light" panose="020B0502040204020203" pitchFamily="34" charset="0"/>
              </a:rPr>
              <a:t>-Развитие муниципальной службы Ингарского сельского поселения</a:t>
            </a:r>
            <a:r>
              <a:rPr lang="ru-RU" dirty="0"/>
              <a:t>.</a:t>
            </a:r>
          </a:p>
          <a:p>
            <a:pPr indent="449263" eaLnBrk="0" hangingPunct="0"/>
            <a:endParaRPr lang="ru-RU" altLang="ru-RU" dirty="0">
              <a:latin typeface="Arial" charset="0"/>
            </a:endParaRPr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106362" y="404664"/>
            <a:ext cx="8858126" cy="9361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531" name="Oval 2"/>
          <p:cNvSpPr>
            <a:spLocks noChangeArrowheads="1"/>
          </p:cNvSpPr>
          <p:nvPr/>
        </p:nvSpPr>
        <p:spPr bwMode="auto">
          <a:xfrm>
            <a:off x="251520" y="188641"/>
            <a:ext cx="8474075" cy="165618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«Повышение эффективности бюджетных расходов на развитие местного самоуправления в Ингарском сельском поселении на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65125" algn="l"/>
                <a:tab pos="4625975" algn="ctr"/>
              </a:tabLst>
            </a:pPr>
            <a:endParaRPr lang="ru-RU" altLang="ru-RU">
              <a:latin typeface="Arial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65125" algn="l"/>
                <a:tab pos="4625975" algn="ctr"/>
              </a:tabLst>
            </a:pPr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99797"/>
              </p:ext>
            </p:extLst>
          </p:nvPr>
        </p:nvGraphicFramePr>
        <p:xfrm>
          <a:off x="395535" y="1916834"/>
          <a:ext cx="8208914" cy="435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496"/>
                <a:gridCol w="1186806"/>
                <a:gridCol w="1186806"/>
                <a:gridCol w="1186806"/>
              </a:tblGrid>
              <a:tr h="50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</a:rPr>
                        <a:t>мероприятий подпрограммы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 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i="1" dirty="0">
                          <a:effectLst/>
                        </a:rPr>
                        <a:t>1</a:t>
                      </a:r>
                      <a:endParaRPr lang="ru-RU" sz="10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i="1">
                          <a:effectLst/>
                        </a:rPr>
                        <a:t>2</a:t>
                      </a:r>
                      <a:endParaRPr lang="ru-RU" sz="10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i="1" dirty="0">
                          <a:effectLst/>
                        </a:rPr>
                        <a:t>3</a:t>
                      </a:r>
                      <a:endParaRPr lang="ru-RU" sz="10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i="1" dirty="0">
                          <a:effectLst/>
                        </a:rPr>
                        <a:t>4</a:t>
                      </a:r>
                      <a:endParaRPr lang="ru-RU" sz="10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/>
                </a:tc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Всего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4747,75</a:t>
                      </a:r>
                      <a:endParaRPr lang="ru-RU" sz="110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4747,75</a:t>
                      </a:r>
                      <a:endParaRPr lang="ru-RU" sz="110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4747,5</a:t>
                      </a:r>
                      <a:endParaRPr lang="ru-RU" sz="110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solidFill>
                      <a:schemeClr val="accent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</a:rPr>
                        <a:t>в том числе:</a:t>
                      </a:r>
                      <a:endParaRPr lang="ru-RU" sz="11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 </a:t>
                      </a:r>
                      <a:r>
                        <a:rPr lang="ru-RU" sz="1400" i="1" dirty="0" smtClean="0">
                          <a:effectLst/>
                        </a:rPr>
                        <a:t>«Обеспечение деятельности органов местного самоуправления Ингарского сельского поселения»</a:t>
                      </a:r>
                      <a:endParaRPr lang="ru-RU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4309,75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4309,75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4309,75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Членские взносы в совет муниципальных образований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8,0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8,0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8,0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 работников администрации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 «</a:t>
                      </a:r>
                      <a:r>
                        <a:rPr lang="ru-RU" sz="1400" i="1" dirty="0" smtClean="0">
                          <a:effectLst/>
                        </a:rPr>
                        <a:t>Программное и информационное обеспечение органов местного самоуправления</a:t>
                      </a:r>
                      <a:r>
                        <a:rPr lang="ru-RU" sz="1600" i="1" dirty="0" smtClean="0">
                          <a:effectLst/>
                        </a:rPr>
                        <a:t>»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350,0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350,0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350,0</a:t>
                      </a:r>
                      <a:endParaRPr lang="ru-RU" sz="105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858" marR="58858" marT="0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Обнародование(опубликование органами местного самоуправления информации о своей деятельности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8" marR="58858" marT="0" marB="0" anchor="ctr"/>
                </a:tc>
              </a:tr>
            </a:tbl>
          </a:graphicData>
        </a:graphic>
      </p:graphicFrame>
      <p:pic>
        <p:nvPicPr>
          <p:cNvPr id="23596" name="Рисунок 8" descr="oO0cvywNS8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0022" y="410034"/>
            <a:ext cx="13488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Рисунок 10" descr="8d00f25160fcf32d2e74bfbb99c6d4dd_800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268760"/>
            <a:ext cx="27892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8" name="Rectangle 3"/>
          <p:cNvSpPr>
            <a:spLocks noChangeArrowheads="1"/>
          </p:cNvSpPr>
          <p:nvPr/>
        </p:nvSpPr>
        <p:spPr bwMode="auto">
          <a:xfrm>
            <a:off x="1143000" y="996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65125" algn="l"/>
                <a:tab pos="4625975" algn="ctr"/>
              </a:tabLst>
            </a:pPr>
            <a:endParaRPr lang="ru-RU" altLang="ru-RU">
              <a:latin typeface="Arial" charset="0"/>
            </a:endParaRPr>
          </a:p>
        </p:txBody>
      </p:sp>
      <p:sp>
        <p:nvSpPr>
          <p:cNvPr id="23599" name="Rectangle 4"/>
          <p:cNvSpPr>
            <a:spLocks noChangeArrowheads="1"/>
          </p:cNvSpPr>
          <p:nvPr/>
        </p:nvSpPr>
        <p:spPr bwMode="auto">
          <a:xfrm>
            <a:off x="251520" y="496286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365125" algn="l"/>
                <a:tab pos="4625975" algn="ctr"/>
              </a:tabLst>
            </a:pP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ru-RU" altLang="ru-RU" sz="2000" b="1" i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altLang="ru-RU" sz="2000" b="1" i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000" b="1" i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муниципальную </a:t>
            </a:r>
            <a:r>
              <a:rPr lang="ru-RU" altLang="ru-RU" sz="2000" b="1" i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подпрограмму </a:t>
            </a:r>
          </a:p>
          <a:p>
            <a:pPr algn="ctr">
              <a:tabLst>
                <a:tab pos="365125" algn="l"/>
                <a:tab pos="4625975" algn="ctr"/>
              </a:tabLst>
            </a:pPr>
            <a:r>
              <a:rPr lang="ru-RU" altLang="ru-RU" sz="2000" b="1" i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000" b="1" i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бюджетных расходов на развитие местного самоуправления в </a:t>
            </a:r>
            <a:r>
              <a:rPr lang="ru-RU" altLang="ru-RU" sz="2000" b="1" i="1" dirty="0" err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lang="ru-RU" altLang="ru-RU" sz="2000" b="1" i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 </a:t>
            </a:r>
            <a:endParaRPr lang="ru-RU" altLang="ru-RU" sz="2000" b="1" i="1" dirty="0" smtClean="0">
              <a:solidFill>
                <a:srgbClr val="94363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365125" algn="l"/>
                <a:tab pos="4625975" algn="ctr"/>
              </a:tabLst>
            </a:pPr>
            <a:r>
              <a:rPr lang="ru-RU" altLang="ru-RU" sz="2000" b="1" i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2020-2022 </a:t>
            </a:r>
            <a:r>
              <a:rPr lang="ru-RU" altLang="ru-RU" sz="2000" b="1" i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годы» </a:t>
            </a:r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323528" y="3068960"/>
            <a:ext cx="8615114" cy="3230563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</a:t>
            </a:r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 на 2020-2022 годы </a:t>
            </a:r>
            <a:r>
              <a:rPr lang="ru-RU" alt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является:</a:t>
            </a:r>
            <a:endParaRPr lang="ru-RU" altLang="ru-RU" sz="1000" dirty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ru-RU" altLang="ru-RU" sz="200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обеспечение </a:t>
            </a:r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первичных мер безопасности в границах </a:t>
            </a:r>
            <a:r>
              <a:rPr lang="ru-RU" altLang="ru-RU" sz="2000" i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Ингарского</a:t>
            </a:r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сельского поселения;</a:t>
            </a:r>
            <a:endParaRPr lang="ru-RU" altLang="ru-RU" sz="1000" dirty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ru-RU" altLang="ru-RU" sz="200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-создание необходимых условий для укрепления пожарной безопасности на территории Ингарского сельского поселения</a:t>
            </a:r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5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 sz="1000" dirty="0">
              <a:latin typeface="Arial" charset="0"/>
            </a:endParaRPr>
          </a:p>
          <a:p>
            <a:pPr eaLnBrk="0" hangingPunct="0"/>
            <a:endParaRPr lang="ru-RU" altLang="ru-RU" sz="2400" dirty="0">
              <a:latin typeface="Arial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33350" y="457200"/>
            <a:ext cx="9037638" cy="868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4580" name="Oval 2"/>
          <p:cNvSpPr>
            <a:spLocks noChangeArrowheads="1"/>
          </p:cNvSpPr>
          <p:nvPr/>
        </p:nvSpPr>
        <p:spPr bwMode="auto">
          <a:xfrm>
            <a:off x="530225" y="457200"/>
            <a:ext cx="8093075" cy="1431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ожарная безопасность и защита населения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на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 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pic>
        <p:nvPicPr>
          <p:cNvPr id="24581" name="Рисунок 25" descr="i (5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351" y="4175125"/>
            <a:ext cx="21796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15437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>
                <a:latin typeface="Arial" charset="0"/>
              </a:rPr>
              <a:t/>
            </a:r>
            <a:br>
              <a:rPr lang="ru-RU" altLang="ru-RU" dirty="0">
                <a:latin typeface="Arial" charset="0"/>
              </a:rPr>
            </a:br>
            <a:endParaRPr lang="ru-RU" altLang="ru-RU" dirty="0">
              <a:latin typeface="Arial" charset="0"/>
            </a:endParaRPr>
          </a:p>
          <a:p>
            <a:pPr algn="ctr" eaLnBrk="0" hangingPunct="0"/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бюджете поселения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предусмотрены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на реализацию муниципальной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</a:t>
            </a:r>
          </a:p>
          <a:p>
            <a:pPr algn="ctr" eaLnBrk="0" hangingPunct="0"/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 150,0 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уб.,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 – 150,0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уб.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150,0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руб.   </a:t>
            </a:r>
            <a:endParaRPr lang="ru-RU" altLang="ru-RU" sz="8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5"/>
          <p:cNvSpPr>
            <a:spLocks noChangeArrowheads="1"/>
          </p:cNvSpPr>
          <p:nvPr/>
        </p:nvSpPr>
        <p:spPr bwMode="auto">
          <a:xfrm>
            <a:off x="611560" y="1600200"/>
            <a:ext cx="8136905" cy="4997152"/>
          </a:xfrm>
          <a:prstGeom prst="flowChartMultidocumen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Целями муниципальной </a:t>
            </a:r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 на 2020-2022 годы являются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altLang="ru-RU" sz="900" dirty="0">
              <a:latin typeface="Arial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-повышение уровня благоустройства и санитарного содержания населенных пунктов </a:t>
            </a:r>
            <a:r>
              <a:rPr lang="ru-RU" altLang="ru-RU" i="1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Ингарского</a:t>
            </a:r>
            <a:r>
              <a:rPr lang="ru-RU" altLang="ru-RU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сельского поселения Приволжского муниципального района;</a:t>
            </a:r>
            <a:endParaRPr lang="ru-RU" altLang="ru-RU" sz="900" dirty="0">
              <a:latin typeface="Arial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  <a:endParaRPr lang="ru-RU" altLang="ru-RU" sz="900" dirty="0">
              <a:latin typeface="Arial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  <a:endParaRPr lang="ru-RU" altLang="ru-RU" sz="900" dirty="0">
              <a:latin typeface="Arial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-повышение общего уровня благоустройства поселения.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25603" name="AutoShape 14"/>
          <p:cNvSpPr>
            <a:spLocks noChangeArrowheads="1"/>
          </p:cNvSpPr>
          <p:nvPr/>
        </p:nvSpPr>
        <p:spPr bwMode="auto">
          <a:xfrm>
            <a:off x="251521" y="332656"/>
            <a:ext cx="8640960" cy="868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604" name="Oval 13"/>
          <p:cNvSpPr>
            <a:spLocks noChangeArrowheads="1"/>
          </p:cNvSpPr>
          <p:nvPr/>
        </p:nvSpPr>
        <p:spPr bwMode="auto">
          <a:xfrm>
            <a:off x="467544" y="188640"/>
            <a:ext cx="8093075" cy="14176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Благоустройство Ингарского сельского поселения Приволжского муниципального района на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 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pic>
        <p:nvPicPr>
          <p:cNvPr id="25605" name="Рисунок 16" descr="56231_37401_400_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365104"/>
            <a:ext cx="3620220" cy="28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6"/>
          <p:cNvSpPr>
            <a:spLocks noChangeArrowheads="1"/>
          </p:cNvSpPr>
          <p:nvPr/>
        </p:nvSpPr>
        <p:spPr bwMode="auto">
          <a:xfrm>
            <a:off x="1143000" y="1058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5607" name="Rectangle 19"/>
          <p:cNvSpPr>
            <a:spLocks noChangeArrowheads="1"/>
          </p:cNvSpPr>
          <p:nvPr/>
        </p:nvSpPr>
        <p:spPr bwMode="auto">
          <a:xfrm>
            <a:off x="1143000" y="1516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endParaRPr lang="ru-RU" altLang="ru-RU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2342"/>
              </p:ext>
            </p:extLst>
          </p:nvPr>
        </p:nvGraphicFramePr>
        <p:xfrm>
          <a:off x="467545" y="2348879"/>
          <a:ext cx="8417023" cy="4121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655"/>
                <a:gridCol w="1403259"/>
                <a:gridCol w="1403259"/>
                <a:gridCol w="1529850"/>
              </a:tblGrid>
              <a:tr h="35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effectLst/>
                        </a:rPr>
                        <a:t>Наименование подпрограммы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2020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2021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2022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bg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/>
                </a:tc>
              </a:tr>
              <a:tr h="37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2330,63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1655,99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1393,77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числе: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</a:rPr>
                        <a:t> </a:t>
                      </a:r>
                      <a:r>
                        <a:rPr lang="ru-RU" sz="1400" b="1" i="1" dirty="0">
                          <a:effectLst/>
                        </a:rPr>
                        <a:t>«Содержание сетей уличного освещения в </a:t>
                      </a:r>
                      <a:r>
                        <a:rPr lang="ru-RU" sz="1400" b="1" i="1" dirty="0" err="1">
                          <a:effectLst/>
                        </a:rPr>
                        <a:t>Ингарском</a:t>
                      </a:r>
                      <a:r>
                        <a:rPr lang="ru-RU" sz="1400" b="1" i="1" dirty="0">
                          <a:effectLst/>
                        </a:rPr>
                        <a:t> сельском поселении </a:t>
                      </a:r>
                      <a:endParaRPr lang="ru-RU" sz="14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</a:rPr>
                        <a:t>на 2020-2022</a:t>
                      </a:r>
                      <a:r>
                        <a:rPr lang="ru-RU" sz="1400" b="1" i="1" baseline="0" dirty="0" smtClean="0">
                          <a:effectLst/>
                        </a:rPr>
                        <a:t> </a:t>
                      </a:r>
                      <a:r>
                        <a:rPr lang="ru-RU" sz="1400" b="1" i="1" dirty="0" smtClean="0">
                          <a:effectLst/>
                        </a:rPr>
                        <a:t>гг.»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1900,00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1500,00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1250,00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</a:rPr>
                        <a:t>«</a:t>
                      </a:r>
                      <a:r>
                        <a:rPr lang="ru-RU" sz="1400" b="1" i="1" dirty="0">
                          <a:effectLst/>
                        </a:rPr>
                        <a:t>Озеленение территории Ингарского сельского поселения в </a:t>
                      </a:r>
                      <a:r>
                        <a:rPr lang="ru-RU" sz="1400" b="1" i="1" dirty="0" smtClean="0">
                          <a:effectLst/>
                        </a:rPr>
                        <a:t>2020-2022</a:t>
                      </a:r>
                      <a:r>
                        <a:rPr lang="ru-RU" sz="1400" b="1" i="1" baseline="0" dirty="0" smtClean="0">
                          <a:effectLst/>
                        </a:rPr>
                        <a:t> </a:t>
                      </a:r>
                      <a:r>
                        <a:rPr lang="ru-RU" sz="1400" b="1" i="1" dirty="0" smtClean="0">
                          <a:effectLst/>
                        </a:rPr>
                        <a:t>гг.»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5,0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5,0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5,0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</a:rPr>
                        <a:t>«Прочие </a:t>
                      </a:r>
                      <a:r>
                        <a:rPr lang="ru-RU" sz="1400" b="1" i="1" dirty="0">
                          <a:effectLst/>
                        </a:rPr>
                        <a:t>мероприятия по благоустройству Ингарского сельского поселения </a:t>
                      </a:r>
                      <a:endParaRPr lang="ru-RU" sz="14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</a:rPr>
                        <a:t>на 2020-2022 гг</a:t>
                      </a:r>
                      <a:r>
                        <a:rPr lang="ru-RU" sz="1400" b="1" i="1" dirty="0">
                          <a:effectLst/>
                        </a:rPr>
                        <a:t>.»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j-lt"/>
                        </a:rPr>
                        <a:t>425,63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150,99</a:t>
                      </a: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138,77</a:t>
                      </a:r>
                      <a:endParaRPr lang="ru-RU" sz="105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957" marR="51957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668" name="Rectangle 2"/>
          <p:cNvSpPr>
            <a:spLocks noChangeArrowheads="1"/>
          </p:cNvSpPr>
          <p:nvPr/>
        </p:nvSpPr>
        <p:spPr bwMode="auto">
          <a:xfrm>
            <a:off x="1143000" y="1058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69" name="Рисунок 21" descr="Evaluate-DP_2081696_XL-300x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53182"/>
            <a:ext cx="2911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0" name="Rectangle 3"/>
          <p:cNvSpPr>
            <a:spLocks noChangeArrowheads="1"/>
          </p:cNvSpPr>
          <p:nvPr/>
        </p:nvSpPr>
        <p:spPr bwMode="auto">
          <a:xfrm>
            <a:off x="1108021" y="810409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в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гг. на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муниципальную 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подпрограмму</a:t>
            </a:r>
            <a:endParaRPr lang="ru-RU" altLang="ru-RU" sz="1000" dirty="0"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20713" y="3687983"/>
            <a:ext cx="7361827" cy="2448272"/>
          </a:xfrm>
          <a:prstGeom prst="flowChartMultidocumen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49263" algn="just"/>
            <a:r>
              <a:rPr lang="ru-RU" alt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1000" i="1" dirty="0">
              <a:latin typeface="Arial" charset="0"/>
              <a:ea typeface="Calibri" pitchFamily="34" charset="0"/>
            </a:endParaRPr>
          </a:p>
          <a:p>
            <a:pPr indent="449263" algn="ctr" eaLnBrk="0" hangingPunct="0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 </a:t>
            </a:r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 является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эффективного управления и распоряжения муниципальным имуществом.</a:t>
            </a:r>
            <a:endParaRPr lang="ru-RU" altLang="ru-RU" sz="1000" i="1" dirty="0">
              <a:latin typeface="Arial" charset="0"/>
            </a:endParaRPr>
          </a:p>
          <a:p>
            <a:pPr indent="449263" eaLnBrk="0" hangingPunct="0"/>
            <a:endParaRPr lang="ru-RU" altLang="ru-RU" sz="2400" i="1" dirty="0">
              <a:latin typeface="Arial" charset="0"/>
            </a:endParaRPr>
          </a:p>
        </p:txBody>
      </p:sp>
      <p:pic>
        <p:nvPicPr>
          <p:cNvPr id="27651" name="Рисунок 5" descr="Neighborhood-Watch-People-around-Hou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51115"/>
            <a:ext cx="2436118" cy="182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80376" y="685800"/>
            <a:ext cx="9037638" cy="868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53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Ингарском сельском поселении на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 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endParaRPr lang="ru-RU" altLang="ru-RU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179512" y="1889125"/>
            <a:ext cx="874846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Основные направления и мероприятия муниципальной </a:t>
            </a:r>
            <a:r>
              <a:rPr lang="ru-RU" alt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</a:t>
            </a:r>
            <a:r>
              <a:rPr lang="ru-RU" altLang="ru-RU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900" dirty="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изготовление технической документации на объекты недвижимого имущества (технические и кадастровые паспорта);</a:t>
            </a:r>
            <a:endParaRPr lang="ru-RU" altLang="ru-RU" sz="900" dirty="0">
              <a:latin typeface="Arial" charset="0"/>
            </a:endParaRPr>
          </a:p>
          <a:p>
            <a:pPr eaLnBrk="0" hangingPunct="0"/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2020году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предусмотрено бюджетных ассигнований на реализацию муниципальной программы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10,0 </a:t>
            </a:r>
            <a:r>
              <a:rPr lang="ru-RU" altLang="ru-RU" b="1" i="1" dirty="0" err="1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т.руб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., в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2021 году 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10,0 </a:t>
            </a:r>
            <a:r>
              <a:rPr lang="ru-RU" altLang="ru-RU" b="1" i="1" dirty="0" err="1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т.руб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., в </a:t>
            </a:r>
            <a:r>
              <a:rPr lang="ru-RU" altLang="ru-RU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2022 году -10,0 </a:t>
            </a:r>
            <a:r>
              <a:rPr lang="ru-RU" altLang="ru-RU" b="1" i="1" dirty="0" err="1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т.руб</a:t>
            </a:r>
            <a:r>
              <a:rPr lang="ru-RU" altLang="ru-RU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9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/>
          <p:cNvSpPr>
            <a:spLocks noChangeArrowheads="1"/>
          </p:cNvSpPr>
          <p:nvPr/>
        </p:nvSpPr>
        <p:spPr bwMode="auto">
          <a:xfrm>
            <a:off x="467545" y="1700808"/>
            <a:ext cx="7776864" cy="4941168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49263"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indent="449263" algn="just" eaLnBrk="0" hangingPunct="0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на 2020 – 2022 годы является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:  </a:t>
            </a:r>
            <a:endParaRPr lang="ru-RU" altLang="ru-RU" sz="900" dirty="0">
              <a:latin typeface="Arial" charset="0"/>
            </a:endParaRPr>
          </a:p>
          <a:p>
            <a:r>
              <a:rPr lang="ru-RU" sz="1600" dirty="0"/>
              <a:t>- Обеспечение доступа к культурным ценностям посредством современных информационно-коммуникационных технологий и ресурсов;</a:t>
            </a:r>
          </a:p>
          <a:p>
            <a:r>
              <a:rPr lang="ru-RU" sz="1600" dirty="0"/>
              <a:t> -Создание условий для эффективной культурной деятельности, сохранение и использование культурного наследия;</a:t>
            </a:r>
          </a:p>
          <a:p>
            <a:r>
              <a:rPr lang="ru-RU" sz="1600" dirty="0"/>
              <a:t>-Укрепление материально-технической базы МКУ КО Ингарского сельского поселения;</a:t>
            </a:r>
          </a:p>
          <a:p>
            <a:r>
              <a:rPr lang="ru-RU" sz="1600" dirty="0"/>
              <a:t>-Развитие и поддержка любительского искусства, самодеятельного художественного творчества;</a:t>
            </a:r>
          </a:p>
          <a:p>
            <a:r>
              <a:rPr lang="ru-RU" sz="1600" dirty="0"/>
              <a:t>-Участие в районных и областных мероприятиях.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28675" name="Рисунок 13" descr="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9925" y="980728"/>
            <a:ext cx="466407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2"/>
          <p:cNvSpPr>
            <a:spLocks noChangeArrowheads="1"/>
          </p:cNvSpPr>
          <p:nvPr/>
        </p:nvSpPr>
        <p:spPr bwMode="auto">
          <a:xfrm>
            <a:off x="209550" y="457200"/>
            <a:ext cx="8826946" cy="868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677" name="Oval 1"/>
          <p:cNvSpPr>
            <a:spLocks noChangeArrowheads="1"/>
          </p:cNvSpPr>
          <p:nvPr/>
        </p:nvSpPr>
        <p:spPr bwMode="auto">
          <a:xfrm>
            <a:off x="574674" y="228600"/>
            <a:ext cx="8093075" cy="132819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культуры Ингарского сельского поселения на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 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8361"/>
            <a:ext cx="8808598" cy="58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25944"/>
              </p:ext>
            </p:extLst>
          </p:nvPr>
        </p:nvGraphicFramePr>
        <p:xfrm>
          <a:off x="251520" y="2996952"/>
          <a:ext cx="8633047" cy="3080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  <a:gridCol w="1152128"/>
                <a:gridCol w="1112068"/>
                <a:gridCol w="1040259"/>
              </a:tblGrid>
              <a:tr h="44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подпрограммы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/>
                </a:tc>
              </a:tr>
              <a:tr h="44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Всего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4393,21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3135,11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3135,11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числе: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«обеспечение деятельности МКУ»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3200,6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3135,11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3135,11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 </a:t>
                      </a:r>
                      <a:r>
                        <a:rPr lang="ru-RU" sz="1800" i="1" dirty="0">
                          <a:effectLst/>
                        </a:rPr>
                        <a:t>«Повышение средней заработной платы работникам культуры»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982,61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</a:rPr>
                        <a:t>0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</a:rPr>
                        <a:t>0,0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«ремонт дома культуры в с. Толпыгино»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210,00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</a:rPr>
                        <a:t>0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effectLst/>
                        </a:rPr>
                        <a:t>0</a:t>
                      </a:r>
                      <a:endParaRPr lang="ru-RU" sz="18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40" marR="4674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9740" name="Rectangle 1"/>
          <p:cNvSpPr>
            <a:spLocks noChangeArrowheads="1"/>
          </p:cNvSpPr>
          <p:nvPr/>
        </p:nvSpPr>
        <p:spPr bwMode="auto">
          <a:xfrm>
            <a:off x="899592" y="429926"/>
            <a:ext cx="777686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lang="ru-RU" altLang="ru-RU" sz="900" dirty="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</a:t>
            </a:r>
            <a:r>
              <a:rPr lang="ru-RU" altLang="ru-RU" sz="1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культурно-досуговой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деятельности;</a:t>
            </a:r>
            <a:endParaRPr lang="ru-RU" altLang="ru-RU" sz="900" dirty="0">
              <a:latin typeface="Arial" charset="0"/>
            </a:endParaRPr>
          </a:p>
          <a:p>
            <a:pPr eaLnBrk="0" hangingPunct="0"/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улучшение материально-технической базы  учреждения культуры;</a:t>
            </a:r>
            <a:endParaRPr lang="ru-RU" altLang="ru-RU" sz="900" dirty="0">
              <a:latin typeface="Arial" charset="0"/>
            </a:endParaRPr>
          </a:p>
          <a:p>
            <a:pPr eaLnBrk="0" hangingPunct="0"/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создание необходимых условий для эффективной реализации муниципальной программы</a:t>
            </a:r>
            <a:endParaRPr lang="ru-RU" altLang="ru-RU" sz="900" dirty="0">
              <a:latin typeface="Arial" charset="0"/>
            </a:endParaRPr>
          </a:p>
          <a:p>
            <a:pPr algn="ctr" eaLnBrk="0" hangingPunct="0"/>
            <a:r>
              <a:rPr lang="ru-RU" altLang="ru-RU" sz="2800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Расходы местного бюджета в </a:t>
            </a:r>
            <a:r>
              <a:rPr lang="ru-RU" altLang="ru-RU" sz="28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2020– 2022 </a:t>
            </a:r>
            <a:r>
              <a:rPr lang="ru-RU" altLang="ru-RU" sz="2800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годах </a:t>
            </a:r>
            <a:endParaRPr lang="ru-RU" altLang="ru-RU" sz="2800" b="1" i="1" dirty="0" smtClean="0">
              <a:solidFill>
                <a:srgbClr val="632423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altLang="ru-RU" sz="28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 </a:t>
            </a:r>
            <a:r>
              <a:rPr lang="ru-RU" altLang="ru-RU" sz="2800" b="1" i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муниципальную </a:t>
            </a:r>
            <a:r>
              <a:rPr lang="ru-RU" altLang="ru-RU" sz="28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подпрограмму </a:t>
            </a:r>
            <a:endParaRPr lang="ru-RU" altLang="ru-RU" sz="105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50548" y="3284984"/>
            <a:ext cx="8568952" cy="3024336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муниципальной </a:t>
            </a:r>
            <a:r>
              <a:rPr lang="ru-RU" alt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является </a:t>
            </a:r>
            <a:r>
              <a:rPr lang="ru-RU" alt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оптимальных условий для развития  физической культуры и спорта в поселении</a:t>
            </a:r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800" i="1" dirty="0">
              <a:latin typeface="Arial" charset="0"/>
            </a:endParaRPr>
          </a:p>
        </p:txBody>
      </p:sp>
      <p:pic>
        <p:nvPicPr>
          <p:cNvPr id="3" name="Рисунок 2" descr="i (2)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818226" y="4437112"/>
            <a:ext cx="2218194" cy="2194560"/>
          </a:xfrm>
          <a:prstGeom prst="rect">
            <a:avLst/>
          </a:prstGeom>
        </p:spPr>
      </p:pic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87313" y="457200"/>
            <a:ext cx="8949183" cy="971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endParaRPr lang="ru-RU" altLang="ru-RU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7830" y="2132856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бюджете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предусмотрены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на реализацию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</a:t>
            </a:r>
          </a:p>
          <a:p>
            <a:pPr algn="ctr"/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2020году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50,0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50.0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году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50.0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9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88486" y="120924"/>
            <a:ext cx="8093075" cy="173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подпрограмма «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на территории Ингарского сельского поселения Приволжского муниципального района на 2020-2022 годы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ChangeArrowheads="1"/>
          </p:cNvSpPr>
          <p:nvPr/>
        </p:nvSpPr>
        <p:spPr bwMode="auto">
          <a:xfrm>
            <a:off x="293242" y="3140968"/>
            <a:ext cx="8424936" cy="3398838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449263" algn="just"/>
            <a:r>
              <a:rPr lang="ru-RU" alt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indent="449263" algn="ctr" eaLnBrk="0" hangingPunct="0"/>
            <a:r>
              <a:rPr lang="ru-RU" altLang="ru-RU" sz="2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муниципальной программы </a:t>
            </a:r>
            <a:r>
              <a:rPr lang="ru-RU" alt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</a:t>
            </a:r>
            <a:r>
              <a:rPr lang="ru-RU" altLang="ru-RU" sz="2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2200" i="1" dirty="0">
              <a:latin typeface="Arial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ü"/>
            </a:pPr>
            <a:r>
              <a:rPr lang="ru-RU" altLang="ru-RU" sz="22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повышение эффективности социальной политики;</a:t>
            </a:r>
            <a:endParaRPr lang="ru-RU" altLang="ru-RU" sz="2200" i="1" dirty="0">
              <a:latin typeface="Arial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ü"/>
            </a:pPr>
            <a:r>
              <a:rPr lang="ru-RU" altLang="ru-RU" sz="22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доплата к пенсиям муниципальных </a:t>
            </a:r>
            <a:r>
              <a:rPr lang="ru-RU" altLang="ru-RU" sz="220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служащих</a:t>
            </a:r>
            <a:r>
              <a:rPr lang="ru-RU" altLang="ru-RU" sz="2200" i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2200" i="1" dirty="0">
              <a:latin typeface="Arial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dirty="0">
              <a:latin typeface="Arial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87313" y="608013"/>
            <a:ext cx="9037637" cy="868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748" name="Oval 2"/>
          <p:cNvSpPr>
            <a:spLocks noChangeArrowheads="1"/>
          </p:cNvSpPr>
          <p:nvPr/>
        </p:nvSpPr>
        <p:spPr bwMode="auto">
          <a:xfrm>
            <a:off x="696913" y="457200"/>
            <a:ext cx="8093075" cy="1431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поддержка населения в Ингарском сельском поселении </a:t>
            </a:r>
            <a:endParaRPr lang="ru-RU" alt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2020-2022 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pic>
        <p:nvPicPr>
          <p:cNvPr id="31749" name="Рисунок 19" descr="4d946f6080a99b4ce696f2264b55f8f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648200"/>
            <a:ext cx="1706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24688" y="1385342"/>
            <a:ext cx="852723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>
                <a:latin typeface="Arial" charset="0"/>
              </a:rPr>
              <a:t/>
            </a:r>
            <a:br>
              <a:rPr lang="ru-RU" altLang="ru-RU" dirty="0">
                <a:latin typeface="Arial" charset="0"/>
              </a:rPr>
            </a:br>
            <a:endParaRPr lang="ru-RU" altLang="ru-RU" dirty="0">
              <a:latin typeface="Arial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бюджете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предусмотрены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на реализацию муниципальной программы </a:t>
            </a:r>
            <a:endParaRPr lang="ru-RU" altLang="ru-RU" sz="20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году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536,8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536,8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536,8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dirty="0">
              <a:latin typeface="Arial" charset="0"/>
            </a:endParaRPr>
          </a:p>
          <a:p>
            <a:pPr eaLnBrk="0" hangingPunct="0"/>
            <a:endParaRPr lang="ru-RU" altLang="ru-RU" sz="20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4"/>
          <p:cNvSpPr>
            <a:spLocks noChangeArrowheads="1"/>
          </p:cNvSpPr>
          <p:nvPr/>
        </p:nvSpPr>
        <p:spPr bwMode="auto">
          <a:xfrm>
            <a:off x="251520" y="3372092"/>
            <a:ext cx="8568953" cy="3225259"/>
          </a:xfrm>
          <a:prstGeom prst="flowChartMultidocumen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alt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altLang="ru-RU" sz="1050" i="1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муниципальной </a:t>
            </a:r>
            <a:r>
              <a:rPr lang="ru-RU" alt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является </a:t>
            </a:r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правовых, организационных, информационных условий для гражданского становления, социальной адаптации и интеграции детей и молодежи в экономическую, культурную и политическую жизнь современной России.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39713" y="760413"/>
            <a:ext cx="8688387" cy="868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2772" name="Oval 2"/>
          <p:cNvSpPr>
            <a:spLocks noChangeArrowheads="1"/>
          </p:cNvSpPr>
          <p:nvPr/>
        </p:nvSpPr>
        <p:spPr bwMode="auto">
          <a:xfrm>
            <a:off x="706422" y="603250"/>
            <a:ext cx="8093075" cy="14319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</a:t>
            </a:r>
            <a:r>
              <a:rPr lang="ru-RU" altLang="ru-RU" b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работы с детьми и молодежью в Ингарском сельском поселении на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2020-2022годы</a:t>
            </a:r>
            <a:r>
              <a:rPr lang="ru-RU" altLang="ru-RU" b="1" dirty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 dirty="0">
              <a:latin typeface="Arial" charset="0"/>
              <a:ea typeface="Calibri" pitchFamily="34" charset="0"/>
            </a:endParaRPr>
          </a:p>
        </p:txBody>
      </p:sp>
      <p:pic>
        <p:nvPicPr>
          <p:cNvPr id="32773" name="Рисунок 19" descr="i (3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851" y="4221089"/>
            <a:ext cx="348514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95536" y="1734137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>
                <a:latin typeface="Arial" charset="0"/>
              </a:rPr>
              <a:t/>
            </a:r>
            <a:br>
              <a:rPr lang="ru-RU" altLang="ru-RU" dirty="0">
                <a:latin typeface="Arial" charset="0"/>
              </a:rPr>
            </a:br>
            <a:endParaRPr lang="ru-RU" altLang="ru-RU" dirty="0">
              <a:latin typeface="Arial" charset="0"/>
            </a:endParaRPr>
          </a:p>
          <a:p>
            <a:pPr algn="ctr" eaLnBrk="0" hangingPunct="0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бюджете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предусмотрены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на реализацию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подпрограммы </a:t>
            </a:r>
          </a:p>
          <a:p>
            <a:pPr algn="ctr" eaLnBrk="0" hangingPunct="0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20,0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– 20,0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2022году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20,0 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8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dget spreadsheet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8198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Непрограммные</a:t>
            </a:r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расходы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107" y="3068960"/>
            <a:ext cx="8352928" cy="3108543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28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резервные фонды местных администраций </a:t>
            </a:r>
          </a:p>
          <a:p>
            <a:pPr algn="ctr"/>
            <a:r>
              <a:rPr lang="ru-RU" sz="28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10,0 тыс.руб.</a:t>
            </a:r>
          </a:p>
          <a:p>
            <a:pPr algn="ctr">
              <a:buFontTx/>
              <a:buChar char="-"/>
            </a:pPr>
            <a:endParaRPr lang="ru-RU" sz="2800" b="1" cap="none" spc="0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осуществление первичного воинского учета на территориях, где отсутствуют военные комиссариаты   – 200,55 тыс.руб.</a:t>
            </a:r>
          </a:p>
          <a:p>
            <a:pPr algn="ctr"/>
            <a:endParaRPr lang="ru-RU" sz="28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dfd246238d6407799c3ea5485e69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0391">
            <a:off x="4601471" y="678646"/>
            <a:ext cx="3630432" cy="5619750"/>
          </a:xfrm>
          <a:prstGeom prst="rect">
            <a:avLst/>
          </a:prstGeom>
          <a:effectLst>
            <a:outerShdw blurRad="63500" sx="102000" sy="102000" algn="ctr" rotWithShape="0">
              <a:schemeClr val="bg1"/>
            </a:outerShdw>
          </a:effectLst>
        </p:spPr>
      </p:pic>
      <p:pic>
        <p:nvPicPr>
          <p:cNvPr id="3" name="Рисунок 2" descr="45734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0804037">
            <a:off x="901966" y="612118"/>
            <a:ext cx="3699575" cy="5471660"/>
          </a:xfrm>
          <a:prstGeom prst="rect">
            <a:avLst/>
          </a:prstGeom>
          <a:effectLst>
            <a:outerShdw blurRad="635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314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611560" y="2636912"/>
            <a:ext cx="8047038" cy="133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338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 за внимание!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013176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проектом бюджета можно ознакомится на сайте  </a:t>
            </a:r>
            <a:r>
              <a:rPr lang="en-US" dirty="0" smtClean="0"/>
              <a:t>ingarskoe.ru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46"/>
            <a:ext cx="9144000" cy="61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2"/>
          <p:cNvSpPr>
            <a:spLocks noChangeArrowheads="1"/>
          </p:cNvSpPr>
          <p:nvPr/>
        </p:nvSpPr>
        <p:spPr bwMode="auto">
          <a:xfrm>
            <a:off x="57150" y="288925"/>
            <a:ext cx="8793163" cy="1174750"/>
          </a:xfrm>
          <a:custGeom>
            <a:avLst/>
            <a:gdLst>
              <a:gd name="T0" fmla="*/ 8143852 w 21600"/>
              <a:gd name="T1" fmla="*/ 587375 h 21600"/>
              <a:gd name="T2" fmla="*/ 4396581 w 21600"/>
              <a:gd name="T3" fmla="*/ 1174750 h 21600"/>
              <a:gd name="T4" fmla="*/ 649310 w 21600"/>
              <a:gd name="T5" fmla="*/ 587375 h 21600"/>
              <a:gd name="T6" fmla="*/ 439658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6D9F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– ЭТО ПЛАН ДОХОДОВ И РАСХОДОВ 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ОПРЕДЕЛЕННЫЙ ПЕРИОД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8195" name="AutoShape 11"/>
          <p:cNvSpPr>
            <a:spLocks noChangeArrowheads="1"/>
          </p:cNvSpPr>
          <p:nvPr/>
        </p:nvSpPr>
        <p:spPr bwMode="auto">
          <a:xfrm>
            <a:off x="49213" y="1265238"/>
            <a:ext cx="8947150" cy="1120775"/>
          </a:xfrm>
          <a:custGeom>
            <a:avLst/>
            <a:gdLst>
              <a:gd name="T0" fmla="*/ 8310032 w 21600"/>
              <a:gd name="T1" fmla="*/ 560119 h 21600"/>
              <a:gd name="T2" fmla="*/ 4474219 w 21600"/>
              <a:gd name="T3" fmla="*/ 1120237 h 21600"/>
              <a:gd name="T4" fmla="*/ 638405 w 21600"/>
              <a:gd name="T5" fmla="*/ 560119 h 21600"/>
              <a:gd name="T6" fmla="*/ 44742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41 w 21600"/>
              <a:gd name="T13" fmla="*/ 3341 h 21600"/>
              <a:gd name="T14" fmla="*/ 18259 w 21600"/>
              <a:gd name="T15" fmla="*/ 1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82" y="21600"/>
                </a:lnTo>
                <a:lnTo>
                  <a:pt x="1851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C6D9F1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– ОБЯЗАТЕЛЬНЫЕ ПЛАТЕЖИ ЮРИДИЧЕСКИХ И ФИЗИЧЕСКИХ ЛИЦ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2460625" y="2470150"/>
            <a:ext cx="3897313" cy="2270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4F62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– Расходы = Дефицит (Профицит)</a:t>
            </a:r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611313" y="2697163"/>
            <a:ext cx="5684837" cy="373062"/>
          </a:xfrm>
          <a:prstGeom prst="rect">
            <a:avLst/>
          </a:prstGeom>
          <a:solidFill>
            <a:srgbClr val="DAEE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характеристики бюджета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4454525" y="4621213"/>
            <a:ext cx="4708525" cy="925512"/>
          </a:xfrm>
          <a:prstGeom prst="pentagon">
            <a:avLst/>
          </a:prstGeom>
          <a:gradFill rotWithShape="1">
            <a:gsLst>
              <a:gs pos="0">
                <a:srgbClr val="CCFFCC"/>
              </a:gs>
              <a:gs pos="100000">
                <a:srgbClr val="EEFFEE"/>
              </a:gs>
            </a:gsLst>
            <a:lin ang="5400000" scaled="1"/>
          </a:gradFill>
          <a:ln w="38100">
            <a:solidFill>
              <a:srgbClr val="A5E77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(доходы больше расходов)</a:t>
            </a:r>
            <a:endParaRPr lang="ru-RU" altLang="ru-RU">
              <a:latin typeface="Arial" charset="0"/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157163" y="5583238"/>
            <a:ext cx="4297362" cy="1092200"/>
          </a:xfrm>
          <a:prstGeom prst="rect">
            <a:avLst/>
          </a:prstGeom>
          <a:gradFill rotWithShape="1">
            <a:gsLst>
              <a:gs pos="0">
                <a:srgbClr val="BDED98"/>
              </a:gs>
              <a:gs pos="100000">
                <a:srgbClr val="A5E773"/>
              </a:gs>
            </a:gsLst>
            <a:lin ang="5400000" scaled="1"/>
          </a:gradFill>
          <a:ln w="34925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остатки)</a:t>
            </a:r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4868863" y="5627688"/>
            <a:ext cx="4011612" cy="1092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EEFFEE"/>
              </a:gs>
            </a:gsLst>
            <a:lin ang="5400000" scaled="1"/>
          </a:gradFill>
          <a:ln w="38100">
            <a:solidFill>
              <a:srgbClr val="A5E77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остатки)</a:t>
            </a:r>
            <a:endParaRPr lang="ru-RU" altLang="ru-RU">
              <a:latin typeface="Arial" charset="0"/>
              <a:ea typeface="Calibri" pitchFamily="34" charset="0"/>
            </a:endParaRPr>
          </a:p>
        </p:txBody>
      </p:sp>
      <p:pic>
        <p:nvPicPr>
          <p:cNvPr id="8201" name="Рисунок 13" descr="3e27f1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3070225"/>
            <a:ext cx="1417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4" descr="vozvr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325" y="3021013"/>
            <a:ext cx="2163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 descr="vozvr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3021013"/>
            <a:ext cx="21939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3e27f1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3233738"/>
            <a:ext cx="14176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AutoShape 4"/>
          <p:cNvSpPr>
            <a:spLocks noChangeArrowheads="1"/>
          </p:cNvSpPr>
          <p:nvPr/>
        </p:nvSpPr>
        <p:spPr bwMode="auto">
          <a:xfrm>
            <a:off x="65088" y="4519613"/>
            <a:ext cx="4816475" cy="927100"/>
          </a:xfrm>
          <a:prstGeom prst="pentagon">
            <a:avLst/>
          </a:prstGeom>
          <a:gradFill rotWithShape="1">
            <a:gsLst>
              <a:gs pos="0">
                <a:srgbClr val="A5E773"/>
              </a:gs>
              <a:gs pos="100000">
                <a:srgbClr val="E1F7D0"/>
              </a:gs>
            </a:gsLst>
            <a:lin ang="5400000" scaled="1"/>
          </a:gradFill>
          <a:ln w="50800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(расходы больше доходов)</a:t>
            </a:r>
            <a:endParaRPr lang="ru-RU" altLang="ru-RU">
              <a:latin typeface="Arial" charset="0"/>
            </a:endParaRP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620713" y="5084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773113" y="529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800">
                <a:latin typeface="Arial" charset="0"/>
              </a:rPr>
              <a:t/>
            </a:r>
            <a:br>
              <a:rPr lang="ru-RU" altLang="ru-RU" sz="800">
                <a:latin typeface="Arial" charset="0"/>
              </a:rPr>
            </a:br>
            <a:endParaRPr lang="ru-RU" altLang="ru-RU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1143000" y="261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-900113" y="1235075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3"/>
          <p:cNvSpPr>
            <a:spLocks noChangeArrowheads="1"/>
          </p:cNvSpPr>
          <p:nvPr/>
        </p:nvSpPr>
        <p:spPr bwMode="auto">
          <a:xfrm>
            <a:off x="1143000" y="307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8211" name="Rectangle 26"/>
          <p:cNvSpPr>
            <a:spLocks noChangeArrowheads="1"/>
          </p:cNvSpPr>
          <p:nvPr/>
        </p:nvSpPr>
        <p:spPr bwMode="auto">
          <a:xfrm>
            <a:off x="1143000" y="307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	</a:t>
            </a:r>
            <a:endParaRPr lang="ru-RU" altLang="ru-RU">
              <a:latin typeface="Arial" charset="0"/>
            </a:endParaRPr>
          </a:p>
        </p:txBody>
      </p:sp>
      <p:sp>
        <p:nvSpPr>
          <p:cNvPr id="8212" name="Прямоугольник 16"/>
          <p:cNvSpPr>
            <a:spLocks noChangeArrowheads="1"/>
          </p:cNvSpPr>
          <p:nvPr/>
        </p:nvSpPr>
        <p:spPr bwMode="auto">
          <a:xfrm>
            <a:off x="698500" y="4365625"/>
            <a:ext cx="814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 </a:t>
            </a:r>
            <a:r>
              <a:rPr lang="ru-RU" sz="1400" b="1"/>
              <a:t>Доходы                                   Расходы                                 Доходы                Расходы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5284788" y="1779588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084388" y="1779588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4300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43000" y="174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ru-RU" altLang="ru-RU">
              <a:latin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27125" y="1084263"/>
          <a:ext cx="7318375" cy="1517650"/>
        </p:xfrm>
        <a:graphic>
          <a:graphicData uri="http://schemas.openxmlformats.org/drawingml/2006/table">
            <a:tbl>
              <a:tblPr/>
              <a:tblGrid>
                <a:gridCol w="7318375"/>
              </a:tblGrid>
              <a:tr h="151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Доходы бюджета – безвозмездные и безвозвратные поступления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денежных средств в бюджет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6175" y="3213100"/>
          <a:ext cx="7170738" cy="2798763"/>
        </p:xfrm>
        <a:graphic>
          <a:graphicData uri="http://schemas.openxmlformats.org/drawingml/2006/table">
            <a:tbl>
              <a:tblPr/>
              <a:tblGrid>
                <a:gridCol w="2046288"/>
                <a:gridCol w="315912"/>
                <a:gridCol w="2227263"/>
                <a:gridCol w="342900"/>
                <a:gridCol w="22383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налоговые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неналоговые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безвозмездные поступления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Поступления от уплаты других пошлин и сборов, установленных законодательством Российской Федерации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Поступления от других бюджетов (межбюджетные трансферты)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239" name="AutoShape 6"/>
          <p:cNvSpPr>
            <a:spLocks noChangeArrowheads="1"/>
          </p:cNvSpPr>
          <p:nvPr/>
        </p:nvSpPr>
        <p:spPr bwMode="auto">
          <a:xfrm>
            <a:off x="4356100" y="2524125"/>
            <a:ext cx="593725" cy="715963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9240" name="AutoShape 8"/>
          <p:cNvSpPr>
            <a:spLocks noChangeArrowheads="1"/>
          </p:cNvSpPr>
          <p:nvPr/>
        </p:nvSpPr>
        <p:spPr bwMode="auto">
          <a:xfrm>
            <a:off x="7019925" y="2582863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9241" name="AutoShape 7"/>
          <p:cNvSpPr>
            <a:spLocks noChangeArrowheads="1"/>
          </p:cNvSpPr>
          <p:nvPr/>
        </p:nvSpPr>
        <p:spPr bwMode="auto">
          <a:xfrm>
            <a:off x="1790700" y="2538413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9242" name="Rectangle 9"/>
          <p:cNvSpPr>
            <a:spLocks noChangeArrowheads="1"/>
          </p:cNvSpPr>
          <p:nvPr/>
        </p:nvSpPr>
        <p:spPr bwMode="auto">
          <a:xfrm>
            <a:off x="114300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9243" name="Rectangle 10"/>
          <p:cNvSpPr>
            <a:spLocks noChangeArrowheads="1"/>
          </p:cNvSpPr>
          <p:nvPr/>
        </p:nvSpPr>
        <p:spPr bwMode="auto">
          <a:xfrm>
            <a:off x="1143000" y="174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620713"/>
          <a:ext cx="8064500" cy="5793107"/>
        </p:xfrm>
        <a:graphic>
          <a:graphicData uri="http://schemas.openxmlformats.org/drawingml/2006/table">
            <a:tbl>
              <a:tblPr/>
              <a:tblGrid>
                <a:gridCol w="3209925"/>
                <a:gridCol w="4854575"/>
              </a:tblGrid>
              <a:tr h="992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МЕЖБЮДЖЕТНЫЕ ТРАНСФЕРТЫ –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ОСНОВНОЙ ВИД БЕЗВОЗМЕЗДНЫХ ПЕРЕЧИСЛЕНИЙ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Межбюджетные трансферты – денежные средства, перечисляемые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из одного бюджета бюджетной системы Российской Федерации другому.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DAEEF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Виды бюджетных трансфертов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DAEEF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Определение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Дотация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(от лат.слова  «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Dotatio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» -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дар, пожертвование)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Предоставляются без определения конкретной цели их 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Субвенции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(от лат.слова «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Subvenire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» 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приходить на помощь)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Субсидии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(от лат.слова «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Subsidium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» 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поддержка)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 descr="Уголки"/>
          <p:cNvSpPr>
            <a:spLocks noChangeArrowheads="1"/>
          </p:cNvSpPr>
          <p:nvPr/>
        </p:nvSpPr>
        <p:spPr bwMode="auto">
          <a:xfrm>
            <a:off x="1477963" y="1484783"/>
            <a:ext cx="6492875" cy="1368153"/>
          </a:xfrm>
          <a:prstGeom prst="cube">
            <a:avLst>
              <a:gd name="adj" fmla="val 31000"/>
            </a:avLst>
          </a:prstGeom>
          <a:pattFill prst="divot">
            <a:fgClr>
              <a:srgbClr val="243F60"/>
            </a:fgClr>
            <a:bgClr>
              <a:srgbClr val="DBE5F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 доходов поселения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составляет 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15157,21</a:t>
            </a:r>
            <a:r>
              <a:rPr lang="ru-RU" alt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8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  <p:graphicFrame>
        <p:nvGraphicFramePr>
          <p:cNvPr id="1126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302770"/>
              </p:ext>
            </p:extLst>
          </p:nvPr>
        </p:nvGraphicFramePr>
        <p:xfrm>
          <a:off x="152401" y="2996951"/>
          <a:ext cx="9144000" cy="462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Worksheet" r:id="rId4" imgW="9258367" imgH="5410141" progId="Excel.Sheet.8">
                  <p:embed/>
                </p:oleObj>
              </mc:Choice>
              <mc:Fallback>
                <p:oleObj name="Worksheet" r:id="rId4" imgW="9258367" imgH="5410141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2996951"/>
                        <a:ext cx="9144000" cy="4629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AutoShape 4" descr="Уголки"/>
          <p:cNvSpPr>
            <a:spLocks noChangeArrowheads="1"/>
          </p:cNvSpPr>
          <p:nvPr/>
        </p:nvSpPr>
        <p:spPr bwMode="auto">
          <a:xfrm>
            <a:off x="2411760" y="404664"/>
            <a:ext cx="5000625" cy="1343025"/>
          </a:xfrm>
          <a:prstGeom prst="cube">
            <a:avLst>
              <a:gd name="adj" fmla="val 15907"/>
            </a:avLst>
          </a:prstGeom>
          <a:pattFill prst="divot">
            <a:fgClr>
              <a:srgbClr val="943634"/>
            </a:fgClr>
            <a:bgClr>
              <a:srgbClr val="F2DBDB"/>
            </a:bgClr>
          </a:pattFill>
          <a:ln w="9525">
            <a:solidFill>
              <a:srgbClr val="62242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lang="ru-RU" altLang="ru-RU" sz="1000" b="1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2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b="1" dirty="0" err="1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lang="ru-RU" altLang="ru-RU" sz="22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</a:t>
            </a:r>
            <a:r>
              <a:rPr lang="ru-RU" altLang="ru-RU" sz="22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поселения</a:t>
            </a:r>
            <a:r>
              <a:rPr lang="ru-RU" altLang="ru-RU" sz="22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800" b="1" dirty="0">
              <a:latin typeface="Arial" charset="0"/>
            </a:endParaRPr>
          </a:p>
          <a:p>
            <a:pPr algn="ctr" eaLnBrk="0" hangingPunct="0"/>
            <a:r>
              <a:rPr lang="ru-RU" altLang="ru-RU" sz="22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 </a:t>
            </a:r>
            <a:r>
              <a:rPr lang="ru-RU" altLang="ru-RU" sz="2200" b="1" dirty="0" smtClean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2020 </a:t>
            </a:r>
            <a:r>
              <a:rPr lang="ru-RU" altLang="ru-RU" sz="2200" b="1" dirty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год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11269" name="Рисунок 1" descr="depositphotos_8415929-Gold-coins-money-dropping-in-open-pur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1638" y="3933825"/>
            <a:ext cx="24987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1"/>
          <p:cNvGraphicFramePr>
            <a:graphicFrameLocks/>
          </p:cNvGraphicFramePr>
          <p:nvPr/>
        </p:nvGraphicFramePr>
        <p:xfrm>
          <a:off x="147638" y="2189163"/>
          <a:ext cx="5103812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4" imgW="5102794" imgH="4858933" progId="Excel.Sheet.8">
                  <p:embed/>
                </p:oleObj>
              </mc:Choice>
              <mc:Fallback>
                <p:oleObj r:id="rId4" imgW="5102794" imgH="4858933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189163"/>
                        <a:ext cx="5103812" cy="485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0689"/>
              </p:ext>
            </p:extLst>
          </p:nvPr>
        </p:nvGraphicFramePr>
        <p:xfrm>
          <a:off x="4389438" y="2330450"/>
          <a:ext cx="490537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Worksheet" r:id="rId7" imgW="4905392" imgH="4581490" progId="Excel.Sheet.8">
                  <p:embed/>
                </p:oleObj>
              </mc:Choice>
              <mc:Fallback>
                <p:oleObj name="Worksheet" r:id="rId7" imgW="4905392" imgH="4581490" progId="Excel.Sheet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330450"/>
                        <a:ext cx="4905375" cy="457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AutoShape 4" descr="Штриховой вертикальный"/>
          <p:cNvSpPr>
            <a:spLocks noChangeArrowheads="1"/>
          </p:cNvSpPr>
          <p:nvPr/>
        </p:nvSpPr>
        <p:spPr bwMode="auto">
          <a:xfrm>
            <a:off x="363538" y="1484313"/>
            <a:ext cx="4038600" cy="1889125"/>
          </a:xfrm>
          <a:prstGeom prst="cube">
            <a:avLst>
              <a:gd name="adj" fmla="val 25000"/>
            </a:avLst>
          </a:prstGeom>
          <a:pattFill prst="dashVert">
            <a:fgClr>
              <a:srgbClr val="76923C"/>
            </a:fgClr>
            <a:bgClr>
              <a:srgbClr val="EAF1DD"/>
            </a:bgClr>
          </a:patt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 доходов поселения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составляет</a:t>
            </a:r>
            <a:endParaRPr lang="ru-RU" altLang="ru-RU" sz="800" dirty="0">
              <a:latin typeface="Arial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15157,21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тыс.руб.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2293" name="AutoShape 3" descr="Штриховой вертикальный"/>
          <p:cNvSpPr>
            <a:spLocks noChangeArrowheads="1"/>
          </p:cNvSpPr>
          <p:nvPr/>
        </p:nvSpPr>
        <p:spPr bwMode="auto">
          <a:xfrm>
            <a:off x="4572000" y="1484784"/>
            <a:ext cx="4237038" cy="1965325"/>
          </a:xfrm>
          <a:prstGeom prst="cube">
            <a:avLst>
              <a:gd name="adj" fmla="val 25000"/>
            </a:avLst>
          </a:prstGeom>
          <a:pattFill prst="dashVert">
            <a:fgClr>
              <a:srgbClr val="76923C"/>
            </a:fgClr>
            <a:bgClr>
              <a:srgbClr val="EAF1DD"/>
            </a:bgClr>
          </a:patt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 доходов поселения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составляет</a:t>
            </a:r>
            <a:endParaRPr lang="ru-RU" altLang="ru-RU" sz="800" dirty="0">
              <a:latin typeface="Arial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10781,10 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тыс.руб.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193675" y="457200"/>
            <a:ext cx="8764588" cy="14160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2D69B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6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 </a:t>
            </a:r>
            <a:r>
              <a:rPr lang="ru-RU" altLang="ru-RU" sz="2600" b="1" dirty="0" err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lang="ru-RU" altLang="ru-RU" sz="26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</a:t>
            </a:r>
            <a:endParaRPr lang="ru-RU" altLang="ru-RU" sz="800" dirty="0">
              <a:latin typeface="Arial" charset="0"/>
              <a:ea typeface="Calibri" pitchFamily="34" charset="0"/>
            </a:endParaRPr>
          </a:p>
          <a:p>
            <a:pPr algn="ctr" eaLnBrk="0" hangingPunct="0"/>
            <a:r>
              <a:rPr lang="ru-RU" altLang="ru-RU" sz="26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6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26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6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2021года</a:t>
            </a:r>
            <a:endParaRPr lang="ru-RU" altLang="ru-RU" sz="800" dirty="0">
              <a:latin typeface="Arial" charset="0"/>
            </a:endParaRPr>
          </a:p>
          <a:p>
            <a:pPr eaLnBrk="0" hangingPunct="0"/>
            <a:endParaRPr lang="ru-RU" altLang="ru-RU" dirty="0">
              <a:latin typeface="Arial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endParaRPr lang="ru-RU" altLang="ru-RU">
              <a:latin typeface="Arial" charset="0"/>
              <a:ea typeface="Calibri" pitchFamily="34" charset="0"/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829</TotalTime>
  <Words>1622</Words>
  <Application>Microsoft Office PowerPoint</Application>
  <PresentationFormat>Экран (4:3)</PresentationFormat>
  <Paragraphs>399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Georgia</vt:lpstr>
      <vt:lpstr>Segoe UI Light</vt:lpstr>
      <vt:lpstr>Times New Roman</vt:lpstr>
      <vt:lpstr>Trebuchet MS</vt:lpstr>
      <vt:lpstr>Wingdings</vt:lpstr>
      <vt:lpstr>Воздушный поток</vt:lpstr>
      <vt:lpstr>Worksheet</vt:lpstr>
      <vt:lpstr>Microsoft Excel 97-2003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ingar</cp:lastModifiedBy>
  <cp:revision>51</cp:revision>
  <dcterms:created xsi:type="dcterms:W3CDTF">2016-11-09T02:21:45Z</dcterms:created>
  <dcterms:modified xsi:type="dcterms:W3CDTF">2020-04-22T12:40:48Z</dcterms:modified>
</cp:coreProperties>
</file>