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9" r:id="rId1"/>
  </p:sldMasterIdLst>
  <p:notesMasterIdLst>
    <p:notesMasterId r:id="rId32"/>
  </p:notesMasterIdLst>
  <p:sldIdLst>
    <p:sldId id="260" r:id="rId2"/>
    <p:sldId id="261" r:id="rId3"/>
    <p:sldId id="294" r:id="rId4"/>
    <p:sldId id="320" r:id="rId5"/>
    <p:sldId id="311" r:id="rId6"/>
    <p:sldId id="264" r:id="rId7"/>
    <p:sldId id="266" r:id="rId8"/>
    <p:sldId id="271" r:id="rId9"/>
    <p:sldId id="295" r:id="rId10"/>
    <p:sldId id="312" r:id="rId11"/>
    <p:sldId id="298" r:id="rId12"/>
    <p:sldId id="299" r:id="rId13"/>
    <p:sldId id="300" r:id="rId14"/>
    <p:sldId id="302" r:id="rId15"/>
    <p:sldId id="310" r:id="rId16"/>
    <p:sldId id="303" r:id="rId17"/>
    <p:sldId id="304" r:id="rId18"/>
    <p:sldId id="268" r:id="rId19"/>
    <p:sldId id="273" r:id="rId20"/>
    <p:sldId id="319" r:id="rId21"/>
    <p:sldId id="313" r:id="rId22"/>
    <p:sldId id="318" r:id="rId23"/>
    <p:sldId id="278" r:id="rId24"/>
    <p:sldId id="280" r:id="rId25"/>
    <p:sldId id="282" r:id="rId26"/>
    <p:sldId id="283" r:id="rId27"/>
    <p:sldId id="287" r:id="rId28"/>
    <p:sldId id="288" r:id="rId29"/>
    <p:sldId id="289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2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3" autoAdjust="0"/>
    <p:restoredTop sz="94660"/>
  </p:normalViewPr>
  <p:slideViewPr>
    <p:cSldViewPr>
      <p:cViewPr varScale="1">
        <p:scale>
          <a:sx n="102" d="100"/>
          <a:sy n="102" d="100"/>
        </p:scale>
        <p:origin x="3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FFFFCC"/>
                </a:solidFill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76017753628749918"/>
          <c:y val="0.12313150741653529"/>
        </c:manualLayout>
      </c:layout>
      <c:overlay val="1"/>
    </c:title>
    <c:autoTitleDeleted val="0"/>
    <c:view3D>
      <c:rotX val="30"/>
      <c:rotY val="90"/>
      <c:depthPercent val="13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84634626982307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9.7427055993001041E-2"/>
                  <c:y val="-0.141502167433108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233437226596675"/>
                  <c:y val="9.834782685155075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0.91900000000000004</c:v>
                </c:pt>
                <c:pt idx="1">
                  <c:v>8.1000000000000044E-2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E6EDF6">
            <a:alpha val="12000"/>
          </a:srgbClr>
        </a:solidFill>
      </c:spPr>
    </c:plotArea>
    <c:legend>
      <c:legendPos val="r"/>
      <c:layout>
        <c:manualLayout>
          <c:xMode val="edge"/>
          <c:yMode val="edge"/>
          <c:x val="0.61260083114610686"/>
          <c:y val="0.11001481592206033"/>
          <c:w val="0.38617640973046968"/>
          <c:h val="0.14261643907886307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56DBD-CD54-47D3-AC76-62A94322FA5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49DFB3-10A1-49B0-8F28-0DED769C9CE9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- От платных услуг</a:t>
          </a:r>
          <a:endParaRPr lang="ru-RU" dirty="0">
            <a:solidFill>
              <a:srgbClr val="0070C0"/>
            </a:solidFill>
          </a:endParaRPr>
        </a:p>
      </dgm:t>
    </dgm:pt>
    <dgm:pt modelId="{1B874C8E-8E43-4FE0-890D-4395A56A4B46}" type="parTrans" cxnId="{9353694F-5B84-4DBF-B86A-37340389E822}">
      <dgm:prSet/>
      <dgm:spPr/>
      <dgm:t>
        <a:bodyPr/>
        <a:lstStyle/>
        <a:p>
          <a:endParaRPr lang="ru-RU"/>
        </a:p>
      </dgm:t>
    </dgm:pt>
    <dgm:pt modelId="{04D61306-6055-4130-B76A-C04DB5B7D50F}" type="sibTrans" cxnId="{9353694F-5B84-4DBF-B86A-37340389E822}">
      <dgm:prSet/>
      <dgm:spPr/>
      <dgm:t>
        <a:bodyPr/>
        <a:lstStyle/>
        <a:p>
          <a:endParaRPr lang="ru-RU"/>
        </a:p>
      </dgm:t>
    </dgm:pt>
    <dgm:pt modelId="{35D1CB13-503B-4E70-9180-17132D0312FA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30,0 тыс.руб.</a:t>
          </a:r>
          <a:endParaRPr lang="ru-RU" dirty="0">
            <a:solidFill>
              <a:srgbClr val="0070C0"/>
            </a:solidFill>
          </a:endParaRPr>
        </a:p>
      </dgm:t>
    </dgm:pt>
    <dgm:pt modelId="{6ED90389-B913-46EC-BEF5-2BD82ABF920E}" type="parTrans" cxnId="{2644EAB7-0E14-4D1C-BF4C-454274038611}">
      <dgm:prSet/>
      <dgm:spPr/>
      <dgm:t>
        <a:bodyPr/>
        <a:lstStyle/>
        <a:p>
          <a:endParaRPr lang="ru-RU"/>
        </a:p>
      </dgm:t>
    </dgm:pt>
    <dgm:pt modelId="{E1824542-ECE7-4DAA-9E11-7E30036CE25B}" type="sibTrans" cxnId="{2644EAB7-0E14-4D1C-BF4C-454274038611}">
      <dgm:prSet/>
      <dgm:spPr/>
      <dgm:t>
        <a:bodyPr/>
        <a:lstStyle/>
        <a:p>
          <a:endParaRPr lang="ru-RU"/>
        </a:p>
      </dgm:t>
    </dgm:pt>
    <dgm:pt modelId="{0F8A4B89-64BD-4F49-BFA3-844CAE577180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- Неналоговые доходы</a:t>
          </a:r>
          <a:endParaRPr lang="ru-RU" dirty="0">
            <a:solidFill>
              <a:srgbClr val="0070C0"/>
            </a:solidFill>
          </a:endParaRPr>
        </a:p>
      </dgm:t>
    </dgm:pt>
    <dgm:pt modelId="{FAB2AEA4-BD81-42A0-8CD3-D0847DB86DE9}" type="parTrans" cxnId="{3C038661-1687-4A16-8A0E-B93D84299784}">
      <dgm:prSet/>
      <dgm:spPr/>
      <dgm:t>
        <a:bodyPr/>
        <a:lstStyle/>
        <a:p>
          <a:endParaRPr lang="ru-RU"/>
        </a:p>
      </dgm:t>
    </dgm:pt>
    <dgm:pt modelId="{06F07252-768C-44AC-8C7D-16A8A8147317}" type="sibTrans" cxnId="{3C038661-1687-4A16-8A0E-B93D84299784}">
      <dgm:prSet/>
      <dgm:spPr/>
      <dgm:t>
        <a:bodyPr/>
        <a:lstStyle/>
        <a:p>
          <a:endParaRPr lang="ru-RU"/>
        </a:p>
      </dgm:t>
    </dgm:pt>
    <dgm:pt modelId="{BAC13324-A4AD-4107-8538-35FDDC65C2E9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4,8 тыс.руб.</a:t>
          </a:r>
          <a:endParaRPr lang="ru-RU" dirty="0">
            <a:solidFill>
              <a:srgbClr val="0070C0"/>
            </a:solidFill>
          </a:endParaRPr>
        </a:p>
      </dgm:t>
    </dgm:pt>
    <dgm:pt modelId="{50EC058D-38C3-4427-8B23-59920CE357C9}" type="parTrans" cxnId="{F9960343-AB29-4F33-B4CE-6735D9866BDA}">
      <dgm:prSet/>
      <dgm:spPr/>
      <dgm:t>
        <a:bodyPr/>
        <a:lstStyle/>
        <a:p>
          <a:endParaRPr lang="ru-RU"/>
        </a:p>
      </dgm:t>
    </dgm:pt>
    <dgm:pt modelId="{7A4B5B7C-2092-4C4E-A0C2-FDF0858DE2F3}" type="sibTrans" cxnId="{F9960343-AB29-4F33-B4CE-6735D9866BDA}">
      <dgm:prSet/>
      <dgm:spPr/>
      <dgm:t>
        <a:bodyPr/>
        <a:lstStyle/>
        <a:p>
          <a:endParaRPr lang="ru-RU"/>
        </a:p>
      </dgm:t>
    </dgm:pt>
    <dgm:pt modelId="{B425928D-5B29-41F2-9725-6453AAB70FDF}" type="pres">
      <dgm:prSet presAssocID="{B7756DBD-CD54-47D3-AC76-62A94322FA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5C826B-DA1C-4D87-88A0-5B402E630A67}" type="pres">
      <dgm:prSet presAssocID="{E849DFB3-10A1-49B0-8F28-0DED769C9CE9}" presName="linNode" presStyleCnt="0"/>
      <dgm:spPr/>
    </dgm:pt>
    <dgm:pt modelId="{65F80387-712C-4C0B-AA32-258CEB02B136}" type="pres">
      <dgm:prSet presAssocID="{E849DFB3-10A1-49B0-8F28-0DED769C9CE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4630B-E0FA-4B2A-811C-3B1B7C431B16}" type="pres">
      <dgm:prSet presAssocID="{E849DFB3-10A1-49B0-8F28-0DED769C9CE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63583-36C1-499C-B4BE-7889D6051279}" type="pres">
      <dgm:prSet presAssocID="{04D61306-6055-4130-B76A-C04DB5B7D50F}" presName="spacing" presStyleCnt="0"/>
      <dgm:spPr/>
    </dgm:pt>
    <dgm:pt modelId="{94EF2789-9238-4879-A88D-6A88124319D9}" type="pres">
      <dgm:prSet presAssocID="{0F8A4B89-64BD-4F49-BFA3-844CAE577180}" presName="linNode" presStyleCnt="0"/>
      <dgm:spPr/>
    </dgm:pt>
    <dgm:pt modelId="{BDCC67C0-2660-4666-925E-749AEEF62CD2}" type="pres">
      <dgm:prSet presAssocID="{0F8A4B89-64BD-4F49-BFA3-844CAE577180}" presName="parentShp" presStyleLbl="node1" presStyleIdx="1" presStyleCnt="2" custLinFactNeighborX="-20649" custLinFactNeighborY="3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6473F-106D-4525-99D2-E31C79446001}" type="pres">
      <dgm:prSet presAssocID="{0F8A4B89-64BD-4F49-BFA3-844CAE57718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60343-AB29-4F33-B4CE-6735D9866BDA}" srcId="{0F8A4B89-64BD-4F49-BFA3-844CAE577180}" destId="{BAC13324-A4AD-4107-8538-35FDDC65C2E9}" srcOrd="0" destOrd="0" parTransId="{50EC058D-38C3-4427-8B23-59920CE357C9}" sibTransId="{7A4B5B7C-2092-4C4E-A0C2-FDF0858DE2F3}"/>
    <dgm:cxn modelId="{C0E4E1B0-5542-4E1E-85FE-9BD3E6E11DFF}" type="presOf" srcId="{B7756DBD-CD54-47D3-AC76-62A94322FA58}" destId="{B425928D-5B29-41F2-9725-6453AAB70FDF}" srcOrd="0" destOrd="0" presId="urn:microsoft.com/office/officeart/2005/8/layout/vList6"/>
    <dgm:cxn modelId="{3C038661-1687-4A16-8A0E-B93D84299784}" srcId="{B7756DBD-CD54-47D3-AC76-62A94322FA58}" destId="{0F8A4B89-64BD-4F49-BFA3-844CAE577180}" srcOrd="1" destOrd="0" parTransId="{FAB2AEA4-BD81-42A0-8CD3-D0847DB86DE9}" sibTransId="{06F07252-768C-44AC-8C7D-16A8A8147317}"/>
    <dgm:cxn modelId="{EE0CBDDB-BDE6-4172-B788-289060003B03}" type="presOf" srcId="{E849DFB3-10A1-49B0-8F28-0DED769C9CE9}" destId="{65F80387-712C-4C0B-AA32-258CEB02B136}" srcOrd="0" destOrd="0" presId="urn:microsoft.com/office/officeart/2005/8/layout/vList6"/>
    <dgm:cxn modelId="{9353694F-5B84-4DBF-B86A-37340389E822}" srcId="{B7756DBD-CD54-47D3-AC76-62A94322FA58}" destId="{E849DFB3-10A1-49B0-8F28-0DED769C9CE9}" srcOrd="0" destOrd="0" parTransId="{1B874C8E-8E43-4FE0-890D-4395A56A4B46}" sibTransId="{04D61306-6055-4130-B76A-C04DB5B7D50F}"/>
    <dgm:cxn modelId="{2644EAB7-0E14-4D1C-BF4C-454274038611}" srcId="{E849DFB3-10A1-49B0-8F28-0DED769C9CE9}" destId="{35D1CB13-503B-4E70-9180-17132D0312FA}" srcOrd="0" destOrd="0" parTransId="{6ED90389-B913-46EC-BEF5-2BD82ABF920E}" sibTransId="{E1824542-ECE7-4DAA-9E11-7E30036CE25B}"/>
    <dgm:cxn modelId="{7FCF9251-E0FC-4C90-96C5-B617797A55CC}" type="presOf" srcId="{0F8A4B89-64BD-4F49-BFA3-844CAE577180}" destId="{BDCC67C0-2660-4666-925E-749AEEF62CD2}" srcOrd="0" destOrd="0" presId="urn:microsoft.com/office/officeart/2005/8/layout/vList6"/>
    <dgm:cxn modelId="{3EBE3128-0FE8-4C51-A65D-A813AB6A841D}" type="presOf" srcId="{BAC13324-A4AD-4107-8538-35FDDC65C2E9}" destId="{9B16473F-106D-4525-99D2-E31C79446001}" srcOrd="0" destOrd="0" presId="urn:microsoft.com/office/officeart/2005/8/layout/vList6"/>
    <dgm:cxn modelId="{5371A3E6-1BF8-45C2-AF1A-2CB3D06594C7}" type="presOf" srcId="{35D1CB13-503B-4E70-9180-17132D0312FA}" destId="{6AB4630B-E0FA-4B2A-811C-3B1B7C431B16}" srcOrd="0" destOrd="0" presId="urn:microsoft.com/office/officeart/2005/8/layout/vList6"/>
    <dgm:cxn modelId="{D850A839-4BC7-4F37-AFBD-FE1A2A0B2118}" type="presParOf" srcId="{B425928D-5B29-41F2-9725-6453AAB70FDF}" destId="{055C826B-DA1C-4D87-88A0-5B402E630A67}" srcOrd="0" destOrd="0" presId="urn:microsoft.com/office/officeart/2005/8/layout/vList6"/>
    <dgm:cxn modelId="{96E56D80-4DBA-4F0A-9928-A37B6F752ACA}" type="presParOf" srcId="{055C826B-DA1C-4D87-88A0-5B402E630A67}" destId="{65F80387-712C-4C0B-AA32-258CEB02B136}" srcOrd="0" destOrd="0" presId="urn:microsoft.com/office/officeart/2005/8/layout/vList6"/>
    <dgm:cxn modelId="{827DCE34-A188-4153-A654-01B12D6CC8F5}" type="presParOf" srcId="{055C826B-DA1C-4D87-88A0-5B402E630A67}" destId="{6AB4630B-E0FA-4B2A-811C-3B1B7C431B16}" srcOrd="1" destOrd="0" presId="urn:microsoft.com/office/officeart/2005/8/layout/vList6"/>
    <dgm:cxn modelId="{F0E0E84B-7285-4FA2-B228-DE641EE9C3C7}" type="presParOf" srcId="{B425928D-5B29-41F2-9725-6453AAB70FDF}" destId="{E9363583-36C1-499C-B4BE-7889D6051279}" srcOrd="1" destOrd="0" presId="urn:microsoft.com/office/officeart/2005/8/layout/vList6"/>
    <dgm:cxn modelId="{AE7CCD08-252A-41BD-83D0-1E6F0EBC01F6}" type="presParOf" srcId="{B425928D-5B29-41F2-9725-6453AAB70FDF}" destId="{94EF2789-9238-4879-A88D-6A88124319D9}" srcOrd="2" destOrd="0" presId="urn:microsoft.com/office/officeart/2005/8/layout/vList6"/>
    <dgm:cxn modelId="{EF4AD63B-F596-4F0D-92D1-7CA476E59547}" type="presParOf" srcId="{94EF2789-9238-4879-A88D-6A88124319D9}" destId="{BDCC67C0-2660-4666-925E-749AEEF62CD2}" srcOrd="0" destOrd="0" presId="urn:microsoft.com/office/officeart/2005/8/layout/vList6"/>
    <dgm:cxn modelId="{41F50B3F-78A8-42DD-80B1-8EF40F9F14B8}" type="presParOf" srcId="{94EF2789-9238-4879-A88D-6A88124319D9}" destId="{9B16473F-106D-4525-99D2-E31C794460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4630B-E0FA-4B2A-811C-3B1B7C431B16}">
      <dsp:nvSpPr>
        <dsp:cNvPr id="0" name=""/>
        <dsp:cNvSpPr/>
      </dsp:nvSpPr>
      <dsp:spPr>
        <a:xfrm>
          <a:off x="3254761" y="309"/>
          <a:ext cx="4882142" cy="1207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200" kern="1200" dirty="0" smtClean="0">
              <a:solidFill>
                <a:srgbClr val="0070C0"/>
              </a:solidFill>
            </a:rPr>
            <a:t>30,0 тыс.руб.</a:t>
          </a:r>
          <a:endParaRPr lang="ru-RU" sz="5200" kern="1200" dirty="0">
            <a:solidFill>
              <a:srgbClr val="0070C0"/>
            </a:solidFill>
          </a:endParaRPr>
        </a:p>
      </dsp:txBody>
      <dsp:txXfrm>
        <a:off x="3254761" y="151228"/>
        <a:ext cx="4429386" cy="905512"/>
      </dsp:txXfrm>
    </dsp:sp>
    <dsp:sp modelId="{65F80387-712C-4C0B-AA32-258CEB02B136}">
      <dsp:nvSpPr>
        <dsp:cNvPr id="0" name=""/>
        <dsp:cNvSpPr/>
      </dsp:nvSpPr>
      <dsp:spPr>
        <a:xfrm>
          <a:off x="0" y="309"/>
          <a:ext cx="3254761" cy="1207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70C0"/>
              </a:solidFill>
            </a:rPr>
            <a:t>- От платных услуг</a:t>
          </a:r>
          <a:endParaRPr lang="ru-RU" sz="3300" kern="1200" dirty="0">
            <a:solidFill>
              <a:srgbClr val="0070C0"/>
            </a:solidFill>
          </a:endParaRPr>
        </a:p>
      </dsp:txBody>
      <dsp:txXfrm>
        <a:off x="58938" y="59247"/>
        <a:ext cx="3136885" cy="1089474"/>
      </dsp:txXfrm>
    </dsp:sp>
    <dsp:sp modelId="{9B16473F-106D-4525-99D2-E31C79446001}">
      <dsp:nvSpPr>
        <dsp:cNvPr id="0" name=""/>
        <dsp:cNvSpPr/>
      </dsp:nvSpPr>
      <dsp:spPr>
        <a:xfrm>
          <a:off x="3254761" y="1328395"/>
          <a:ext cx="4882142" cy="1207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200" kern="1200" dirty="0" smtClean="0">
              <a:solidFill>
                <a:srgbClr val="0070C0"/>
              </a:solidFill>
            </a:rPr>
            <a:t>4,8 тыс.руб.</a:t>
          </a:r>
          <a:endParaRPr lang="ru-RU" sz="5200" kern="1200" dirty="0">
            <a:solidFill>
              <a:srgbClr val="0070C0"/>
            </a:solidFill>
          </a:endParaRPr>
        </a:p>
      </dsp:txBody>
      <dsp:txXfrm>
        <a:off x="3254761" y="1479314"/>
        <a:ext cx="4429386" cy="905512"/>
      </dsp:txXfrm>
    </dsp:sp>
    <dsp:sp modelId="{BDCC67C0-2660-4666-925E-749AEEF62CD2}">
      <dsp:nvSpPr>
        <dsp:cNvPr id="0" name=""/>
        <dsp:cNvSpPr/>
      </dsp:nvSpPr>
      <dsp:spPr>
        <a:xfrm>
          <a:off x="0" y="1328705"/>
          <a:ext cx="3254761" cy="1207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70C0"/>
              </a:solidFill>
            </a:rPr>
            <a:t>- Неналоговые доходы</a:t>
          </a:r>
          <a:endParaRPr lang="ru-RU" sz="3300" kern="1200" dirty="0">
            <a:solidFill>
              <a:srgbClr val="0070C0"/>
            </a:solidFill>
          </a:endParaRPr>
        </a:p>
      </dsp:txBody>
      <dsp:txXfrm>
        <a:off x="58938" y="1387643"/>
        <a:ext cx="3136885" cy="1089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230BC-76B0-4406-886B-2B2E325456D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57476-A245-40AF-B817-18D707A47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1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SimSun" pitchFamily="2" charset="-122"/>
              </a:defRPr>
            </a:lvl1pPr>
          </a:lstStyle>
          <a:p>
            <a:fld id="{FFC56AC1-8692-44C5-94DB-8A02EBB95D7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SimSun" pitchFamily="2" charset="-122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572000" y="4350006"/>
            <a:ext cx="432048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проекту решения совета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сельского поселения Приволжского муниципального района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бюджете Ингарского сельского поселения Приволжского муниципального района на 2022 год и плановый период 2023 и 2024годов»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275856" y="2044298"/>
            <a:ext cx="54726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</a:t>
            </a:r>
            <a:endParaRPr kumimoji="0" lang="ru-RU" sz="9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ГРАЖДАН </a:t>
            </a:r>
            <a:endParaRPr kumimoji="0" lang="ru-RU" sz="7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71400"/>
            <a:ext cx="9144000" cy="102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алог на доходы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физических лиц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54575"/>
              </p:ext>
            </p:extLst>
          </p:nvPr>
        </p:nvGraphicFramePr>
        <p:xfrm>
          <a:off x="251520" y="908720"/>
          <a:ext cx="8712968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469"/>
                <a:gridCol w="2247131"/>
                <a:gridCol w="949528"/>
                <a:gridCol w="1033742"/>
                <a:gridCol w="132909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Утверждено решением Совета Ингарского сельского поселения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Предусмотрено проектом решения Совета Ингарского сельского поселения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2021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2022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2023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2024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 на доходы физических лиц, 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235,50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242,80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250,80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250,80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НДФЛ с доходов, источником которых является налоговый агент, за исключение</a:t>
                      </a:r>
                      <a:r>
                        <a:rPr lang="ru-RU" sz="1200" baseline="0" dirty="0" smtClean="0"/>
                        <a:t> и уплата налога осуществляются в соответствии со статьями 227,   227,1  и 228 Налогового кодекса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227,25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234,00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242,00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242,00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НДФЛ с доходов, полученных</a:t>
                      </a:r>
                      <a:r>
                        <a:rPr lang="ru-RU" sz="1200" baseline="0" dirty="0" smtClean="0"/>
                        <a:t>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НДФЛ с доходов, полученных физическими лицами в соответствии со статьей 228 Налогового кодекса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92697"/>
            <a:ext cx="9144000" cy="61653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7239931" cy="1754326"/>
          </a:xfrm>
          <a:prstGeom prst="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Налог на имущество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 физических лиц</a:t>
            </a:r>
            <a:endParaRPr lang="ru-RU" sz="5400" b="1" dirty="0">
              <a:ln w="50800"/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0912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2022 - 500,0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22920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2023 - 500,0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94928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2024 - 500,0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4404" y="3284984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39972652general_pages_i50245_socialno_nezashchishchennye_jiteli_syol_marksovskogo_raiona_poluchili_lgoty_po_zemelnomu_nalogu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Земельный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5262" y="1844824"/>
            <a:ext cx="584704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2022 год – 835,00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тыс.руб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2023 год –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850,00 тыс.руб.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2024 год – 850,00 тыс.руб.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9tsWejio7b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77072"/>
            <a:ext cx="2913137" cy="2547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0232" y="4496278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100%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196408" cy="29229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4944" y="332656"/>
            <a:ext cx="66770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Налоги на </a:t>
            </a:r>
          </a:p>
          <a:p>
            <a:pPr algn="ctr"/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совокупный доход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554" y="5085184"/>
            <a:ext cx="842474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сельскохозяйственный 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запланирован</a:t>
            </a:r>
            <a:r>
              <a:rPr lang="ru-RU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размере 12,00тыс. </a:t>
            </a: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уб.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300" y="5301208"/>
            <a:ext cx="8250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2022 году – 49,9 тыс.руб.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2023-2024 годах по 46,26 тыс.руб.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9707" y="3068960"/>
            <a:ext cx="18165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3%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79954"/>
              </p:ext>
            </p:extLst>
          </p:nvPr>
        </p:nvGraphicFramePr>
        <p:xfrm>
          <a:off x="1043608" y="1503644"/>
          <a:ext cx="7272808" cy="40711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1656184"/>
                <a:gridCol w="1008112"/>
                <a:gridCol w="864096"/>
                <a:gridCol w="122413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решением Совета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Предусмотрено проектом решения Совета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anchor="ctr"/>
                </a:tc>
              </a:tr>
              <a:tr h="1322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Получаемые</a:t>
                      </a:r>
                      <a:r>
                        <a:rPr lang="ru-RU" sz="1400" baseline="0" dirty="0" smtClean="0"/>
                        <a:t> в виде арендной платы , а также средства от продажи права на заключение договоров аренды земли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11,46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сдачи в аренду имущества составляющего казну сельских</a:t>
                      </a:r>
                      <a:r>
                        <a:rPr lang="ru-RU" sz="1400" baseline="0" dirty="0" smtClean="0"/>
                        <a:t>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6,17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неналоговые доходы бюджетных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34,8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ммерче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93096"/>
            <a:ext cx="2627784" cy="25649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433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Доходы от сдачи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аренду имущества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0127" y="4869160"/>
            <a:ext cx="4110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11,46</a:t>
            </a:r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тыс.руб.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773461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Базовая тарифная ставка 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арендной платы</a:t>
            </a:r>
          </a:p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 950 руб. за один кв.м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733256"/>
            <a:ext cx="1628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100%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ealth_manageme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3928" y="0"/>
            <a:ext cx="5004048" cy="33360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692696"/>
            <a:ext cx="28421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Прочие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949280"/>
            <a:ext cx="82089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ачисляются в бюджет 100%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1911945"/>
              </p:ext>
            </p:extLst>
          </p:nvPr>
        </p:nvGraphicFramePr>
        <p:xfrm>
          <a:off x="683568" y="2924944"/>
          <a:ext cx="8136904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5e9994dfceea3844999360c2ff60d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"/>
            <a:ext cx="9144000" cy="64312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9512" y="2636912"/>
            <a:ext cx="8712968" cy="3600986"/>
          </a:xfrm>
          <a:prstGeom prst="rect">
            <a:avLst/>
          </a:prstGeom>
          <a:solidFill>
            <a:schemeClr val="accent5">
              <a:alpha val="7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дотации на выравнивание бюджетной обеспеченности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2022- 9448,70т.руб., 2023-9451,70т.руб.,2024-9541,70т.руб.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Дотация на обеспечение сбалансированности бюджета- 2022 год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340,54 тыс.руб</a:t>
            </a:r>
          </a:p>
          <a:p>
            <a:pPr>
              <a:buFontTx/>
              <a:buChar char="-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субвенции бюджетам муниципальных образований Ивановской области на софинансирование расходов, </a:t>
            </a:r>
            <a:r>
              <a:rPr lang="ru-RU" sz="2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связаннных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поэтапным доведением средней заработной платы работников культуры , до средней заработной платы в Ивановской области в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2022- 989,63т.руб.</a:t>
            </a:r>
          </a:p>
          <a:p>
            <a:pPr>
              <a:buFontTx/>
              <a:buChar char="-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межбюджетные трансферты, передаваемые бюджетам сельских поселений из бюджета муниципального района в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2022 – 2406,36 т. руб.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179512" y="260648"/>
            <a:ext cx="8766051" cy="1008112"/>
          </a:xfrm>
          <a:prstGeom prst="plaque">
            <a:avLst>
              <a:gd name="adj" fmla="val 16667"/>
            </a:avLst>
          </a:prstGeom>
          <a:solidFill>
            <a:srgbClr val="FFFFFF">
              <a:alpha val="58000"/>
            </a:srgbClr>
          </a:solidFill>
          <a:ln w="95250">
            <a:solidFill>
              <a:srgbClr val="FFFF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безвозмездных поступлений в бюджет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2022 год и на плановый период 2023 и 2024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-1654536"/>
            <a:ext cx="184731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980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196752"/>
            <a:ext cx="8712968" cy="1446550"/>
          </a:xfrm>
          <a:prstGeom prst="rect">
            <a:avLst/>
          </a:prstGeom>
          <a:solidFill>
            <a:schemeClr val="accent5">
              <a:alpha val="7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Федеральный бюджет</a:t>
            </a:r>
          </a:p>
          <a:p>
            <a:pPr>
              <a:buFontTx/>
              <a:buChar char="-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субвенции бюджетам поселений на осуществление первичного воинского учета на территориях, где отсутствуют военные комиссариаты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2022-234,70 т.руб., 2023-243,50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т.руб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7744" y="260648"/>
            <a:ext cx="6677025" cy="1637481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Параметры расходной части бюджета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Ингарского сельского поселения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2022 год 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на плановый период 2023и 2024гг.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1840" y="3284984"/>
            <a:ext cx="51125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– 15059,69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4221088"/>
            <a:ext cx="540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– 11076,49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195502"/>
            <a:ext cx="54912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 – 10555,22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1115616" y="548680"/>
            <a:ext cx="7488832" cy="3096344"/>
          </a:xfrm>
          <a:prstGeom prst="snip1Rect">
            <a:avLst>
              <a:gd name="adj" fmla="val 48183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47000">
                <a:srgbClr val="E6E6E6"/>
              </a:gs>
            </a:gsLst>
            <a:lin ang="5400000" scaled="0"/>
          </a:gradFill>
          <a:ln w="3175">
            <a:solidFill>
              <a:srgbClr val="EAF1D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бюджета разработан в соответствии с бюджетным и налоговым обязательством РФ, порядком составления бюджета Ингарского сельского поселения на 2022 год и плановый период 2023 и 2024 годов на основе: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827584" y="3140968"/>
            <a:ext cx="6912768" cy="1296144"/>
          </a:xfrm>
          <a:prstGeom prst="corner">
            <a:avLst/>
          </a:prstGeom>
          <a:gradFill rotWithShape="1">
            <a:gsLst>
              <a:gs pos="0">
                <a:srgbClr val="FFFFCC">
                  <a:alpha val="64000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 cmpd="sng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ежегодного послания Президента РФ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Федеральному Собранию РФ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9087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1043608" y="4077072"/>
            <a:ext cx="7128792" cy="1296144"/>
          </a:xfrm>
          <a:prstGeom prst="corner">
            <a:avLst/>
          </a:prstGeom>
          <a:gradFill rotWithShape="1">
            <a:gsLst>
              <a:gs pos="0">
                <a:srgbClr val="FFFFCC">
                  <a:alpha val="60001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прогноза социально-экономического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475656" y="5085184"/>
            <a:ext cx="6984776" cy="1224136"/>
          </a:xfrm>
          <a:prstGeom prst="corner">
            <a:avLst/>
          </a:prstGeom>
          <a:gradFill rotWithShape="1">
            <a:gsLst>
              <a:gs pos="0">
                <a:srgbClr val="FFFFCC">
                  <a:alpha val="70000"/>
                </a:srgbClr>
              </a:gs>
              <a:gs pos="100000">
                <a:srgbClr val="FFFFCC">
                  <a:gamma/>
                  <a:tint val="33725"/>
                  <a:invGamma/>
                </a:srgbClr>
              </a:gs>
            </a:gsLst>
            <a:lin ang="5400000" scaled="1"/>
          </a:gradFill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программ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6912768" cy="8446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бюджета Ингарского сельского поселения Приволжского муниципального района по разделам в 2021-2024 годах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58065"/>
              </p:ext>
            </p:extLst>
          </p:nvPr>
        </p:nvGraphicFramePr>
        <p:xfrm>
          <a:off x="539550" y="1397000"/>
          <a:ext cx="8208915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70"/>
                <a:gridCol w="1584176"/>
                <a:gridCol w="1224136"/>
                <a:gridCol w="1080120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раздела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</a:rPr>
                        <a:t>в действующей редакции)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7964,78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5401,15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5361,83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5361,83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Мобилизационная и вневойсковая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232,40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234,70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243,50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2553,97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2209,96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3055,58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1932,75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1229,14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1203,71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9,90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30,00</a:t>
                      </a:r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12614,31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4556,40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3517,29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3264,96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512,84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474,72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474,72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474,72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Физическая культура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27163,79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15059,69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11354,26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11110,76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56376" y="1162001"/>
            <a:ext cx="648073" cy="2039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2703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7744" y="332656"/>
            <a:ext cx="6677025" cy="701377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 на содержании ОМСУ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3475"/>
              </p:ext>
            </p:extLst>
          </p:nvPr>
        </p:nvGraphicFramePr>
        <p:xfrm>
          <a:off x="2771800" y="3068960"/>
          <a:ext cx="6096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440160"/>
                <a:gridCol w="1584176"/>
                <a:gridCol w="14154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2020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2021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2022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3049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3004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3009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1833,5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1911,3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5590,3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5741,54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8375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 </a:t>
            </a:r>
          </a:p>
          <a:p>
            <a:pPr algn="ctr"/>
            <a:r>
              <a:rPr lang="ru-RU" sz="2000" b="1" dirty="0" smtClean="0"/>
              <a:t>Главным </a:t>
            </a:r>
            <a:r>
              <a:rPr lang="ru-RU" sz="2000" b="1" dirty="0"/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остаются муниципальные программы.</a:t>
            </a:r>
            <a:endParaRPr lang="ru-RU" altLang="ru-RU" sz="2000" b="1" dirty="0">
              <a:latin typeface="Arial" charset="0"/>
              <a:ea typeface="Calibri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28498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81441"/>
              </p:ext>
            </p:extLst>
          </p:nvPr>
        </p:nvGraphicFramePr>
        <p:xfrm>
          <a:off x="395536" y="2276872"/>
          <a:ext cx="8568953" cy="4646517"/>
        </p:xfrm>
        <a:graphic>
          <a:graphicData uri="http://schemas.openxmlformats.org/drawingml/2006/table">
            <a:tbl>
              <a:tblPr/>
              <a:tblGrid>
                <a:gridCol w="5853155"/>
                <a:gridCol w="905266"/>
                <a:gridCol w="905266"/>
                <a:gridCol w="90526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Наименование муниципальной программы Ингарского сельского поселения</a:t>
                      </a: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2022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Повышение эффективности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деятельности органов местного </a:t>
                      </a: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самоуправления в Ингарском сельском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поселении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443,00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443,00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443,00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Пожарная безопасность и защита населения Ингарского сельского поселения Приволжского муниципального района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150,00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150,00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150,00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Благоустройство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территории Ингарского </a:t>
                      </a: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сельского поселения Приволжского муниципального района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1736,35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1229,14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1203,71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Управление и распоряжение муниципальным имуществом в </a:t>
                      </a:r>
                      <a:r>
                        <a:rPr lang="ru-RU" sz="1600" b="1" dirty="0" err="1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Ингарском</a:t>
                      </a: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 сельском поселении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13,70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2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Развитие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культуры,</a:t>
                      </a:r>
                      <a:r>
                        <a:rPr lang="ru-RU" sz="1600" b="1" baseline="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 физической культуры и спорта в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Ингарском</a:t>
                      </a:r>
                      <a:r>
                        <a:rPr lang="ru-RU" sz="1600" b="1" baseline="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сельском поселении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4626,40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3587,29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3334,95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30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  <a:cs typeface="+mn-cs"/>
                        </a:rPr>
                        <a:t>Создание условий для развития сельского хозяйства и производства сельскохозяйственной продукции на территории Ингарского сельского поселения</a:t>
                      </a:r>
                      <a:endParaRPr lang="ru-RU" sz="1600" b="1" kern="1200" dirty="0">
                        <a:solidFill>
                          <a:srgbClr val="0F243E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0,0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0,0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0,0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23529" y="1556792"/>
            <a:ext cx="8578378" cy="2664296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D5">
                  <a:gamma/>
                  <a:tint val="33333"/>
                  <a:invGamma/>
                </a:srgbClr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программы  является: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необходимых условий для эффективной реализации органами местного самоуправления полномочий по решению вопросов местного значения;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профессионализма выборных должностных лиц, служащих и муниципальных служащих органов местного самоуправления Ингарского сельского поселения;</a:t>
            </a:r>
          </a:p>
          <a:p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-повышение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доверия граждан к муниципальной службе, обеспечение открытости и прозрачности муниципальной службы;</a:t>
            </a:r>
          </a:p>
          <a:p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единой муниципальной информационной системы; развитие материально-технической базы органов местного самоуправления поселения.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51520" y="260649"/>
            <a:ext cx="8640960" cy="1224136"/>
          </a:xfrm>
          <a:prstGeom prst="round2DiagRect">
            <a:avLst>
              <a:gd name="adj1" fmla="val 4115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«Повышение эффективности бюджетных расходов на развитие местного самоуправления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Ингарском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сельском поселении»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97400"/>
              </p:ext>
            </p:extLst>
          </p:nvPr>
        </p:nvGraphicFramePr>
        <p:xfrm>
          <a:off x="260947" y="4365104"/>
          <a:ext cx="8640960" cy="2344226"/>
        </p:xfrm>
        <a:graphic>
          <a:graphicData uri="http://schemas.openxmlformats.org/drawingml/2006/table">
            <a:tbl>
              <a:tblPr/>
              <a:tblGrid>
                <a:gridCol w="4893153"/>
                <a:gridCol w="1249269"/>
                <a:gridCol w="1249269"/>
                <a:gridCol w="1249269"/>
              </a:tblGrid>
              <a:tr h="18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2022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2023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2024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19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5412,2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5419,2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5419,2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269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latin typeface="Times New Roman"/>
                          <a:ea typeface="Calibri"/>
                        </a:rPr>
                        <a:t>в том числе: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местного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самоуправления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Ингарском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сельском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поселении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43,00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43,00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43,00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30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Информационная открытость и информатизация органа местного самоуправления Ингарского сельского поселения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51520" y="1580349"/>
            <a:ext cx="8568952" cy="1200580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муниципальной программы  является: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-обеспечение первичных мер безопасности в границах Ингарского сельского поселения;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-сокращение количества пожаров, снижение материального ущерба от пожаров, уменьшение гибели людей на территории сельского поселения.</a:t>
            </a:r>
            <a:r>
              <a:rPr kumimoji="0" lang="ru-RU" sz="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131840" y="2780928"/>
            <a:ext cx="5544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150,0 тыс. 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150,0 тыс.руб.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2024  - 150,0 тыс.руб.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51520" y="-1"/>
            <a:ext cx="8424936" cy="1431533"/>
          </a:xfrm>
          <a:prstGeom prst="round2DiagRect">
            <a:avLst>
              <a:gd name="adj1" fmla="val 42979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Calibri" pitchFamily="34" charset="0"/>
                <a:cs typeface="Arial" pitchFamily="34" charset="0"/>
              </a:rPr>
              <a:t>Муниципальная программа «Пожарная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безопасность </a:t>
            </a:r>
            <a:r>
              <a:rPr lang="ru-RU" sz="2400" b="1" dirty="0">
                <a:latin typeface="Calibri" pitchFamily="34" charset="0"/>
                <a:cs typeface="Arial" pitchFamily="34" charset="0"/>
              </a:rPr>
              <a:t>и защита населения Ингарского сельского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поселения Приволжского муниципального района»</a:t>
            </a:r>
            <a:endParaRPr lang="ru-RU" sz="2400" b="1" dirty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3284984"/>
            <a:ext cx="2952328" cy="2952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at51975e3d8c51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2576" y="2922390"/>
            <a:ext cx="5364088" cy="346331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096a37e0eb2525f82b2066a674931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4860032" cy="27945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395536" y="260648"/>
            <a:ext cx="8424936" cy="1417637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Благоустройство территории Ингарского сельского поселения Приволжского муниципального района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45901" y="1772816"/>
            <a:ext cx="8998099" cy="4923928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alpha val="37000"/>
                </a:schemeClr>
              </a:gs>
            </a:gsLst>
            <a:lin ang="5400000" scaled="1"/>
            <a:tileRect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Целями муниципальной программы являются: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уровня благоустройства и санитарного содержания населенных пунктов Ингарского сельского поселения Приволжского муниципального района;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-активизация работ по благоустройству территории поселения в границах населенных пунктов, строительству и реконструкции систем наружного освещения улиц населенных пунктов;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-развитие и поддержка инициатив жителей населенных пунктов по благоустройству, санитарной очистке придомовых территорий;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общего уровня благоустройства поселения.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21566"/>
              </p:ext>
            </p:extLst>
          </p:nvPr>
        </p:nvGraphicFramePr>
        <p:xfrm>
          <a:off x="539552" y="2060848"/>
          <a:ext cx="8208914" cy="4438116"/>
        </p:xfrm>
        <a:graphic>
          <a:graphicData uri="http://schemas.openxmlformats.org/drawingml/2006/table">
            <a:tbl>
              <a:tblPr/>
              <a:tblGrid>
                <a:gridCol w="4040528"/>
                <a:gridCol w="1389462"/>
                <a:gridCol w="1389462"/>
                <a:gridCol w="1389462"/>
              </a:tblGrid>
              <a:tr h="3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2022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2023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2024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3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4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1736,35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1229,14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1203,71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«Содержание сетей уличного освещения в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Ингарском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сельском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поселении»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1229,08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988,58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953,98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«Озеленение территории Ингарского сельского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поселения».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5,0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5,0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5,0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«Прочие мероприятия по благоустройству Ингарского сельского поселения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502,27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235,56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244,73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</a:tbl>
          </a:graphicData>
        </a:graphic>
      </p:graphicFrame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3568" y="69269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реализацию программы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la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14908"/>
            <a:ext cx="2081826" cy="2088232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91000"/>
              </a:scheme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49713" y="2060848"/>
            <a:ext cx="8496944" cy="1817687"/>
          </a:xfrm>
          <a:prstGeom prst="roundRect">
            <a:avLst/>
          </a:prstGeom>
          <a:solidFill>
            <a:srgbClr val="FFFFFF"/>
          </a:soli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целями программы  являются создание условий для эффективного управления и распоряжения муниципальным имуществом.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20713" y="457200"/>
            <a:ext cx="8093075" cy="1431925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и распоряжение муниципальным имуществом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сельском поселении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23528" y="4147519"/>
            <a:ext cx="849694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и мероприятия муниципальной программы: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/>
              <a:t>- </a:t>
            </a:r>
            <a:r>
              <a:rPr lang="ru-RU" sz="1600" dirty="0" smtClean="0"/>
              <a:t>работы </a:t>
            </a:r>
            <a:r>
              <a:rPr lang="ru-RU" sz="1600" dirty="0"/>
              <a:t>по изготовлению технической документации на объекты недвижимого имущества (технические планы, кадастровые паспорта</a:t>
            </a:r>
            <a:r>
              <a:rPr lang="ru-RU" sz="1600" dirty="0" smtClean="0"/>
              <a:t>),; </a:t>
            </a:r>
            <a:endParaRPr lang="ru-RU" sz="1600" dirty="0"/>
          </a:p>
          <a:p>
            <a:r>
              <a:rPr lang="ru-RU" sz="1600" dirty="0"/>
              <a:t>- работ по оценке стоимости объектов недвижимого и движимого имущества муниципальной </a:t>
            </a:r>
            <a:r>
              <a:rPr lang="ru-RU" sz="1600" dirty="0" smtClean="0"/>
              <a:t>собственности. </a:t>
            </a:r>
            <a:endParaRPr lang="ru-RU" sz="16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13,70 тыс.руб.2023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 тыс.руб.  2024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 тыс.руб.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37617" y="2033464"/>
            <a:ext cx="8496944" cy="4824536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Целью муниципальной программы является: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сохранение исторического и культурного наследия Ингарского сельского поселения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ru-RU" sz="1600" dirty="0" smtClean="0">
                <a:latin typeface="Calibri" pitchFamily="34" charset="0"/>
                <a:cs typeface="Arial" pitchFamily="34" charset="0"/>
              </a:rPr>
              <a:t>-с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оздание и укрепление единого культурного пространства, создание условий для равной доступности культурных благ, информационных ресурсов, услуг учреждения культуры</a:t>
            </a:r>
            <a:r>
              <a:rPr lang="ru-RU" sz="1600" dirty="0" smtClean="0">
                <a:latin typeface="Calibri" pitchFamily="34" charset="0"/>
                <a:cs typeface="Arial" pitchFamily="34" charset="0"/>
              </a:rPr>
              <a:t> и для самореализации населения;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-создание условий для сохранения и развития культурного и духовного потенциала населения  Ингарского сельского поселения;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повышение привлекательности Ингарского сельского поселения, как центра культуры и досуга;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создание оптимальных условий для развития физической культуры и спорта в поселении;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Комплексное решение проблем физического воспитания населения в Ингарском сельском поселении;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Формирование у подрастающего поколения осознанной потребности в занятиях спортом;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Формирование здорового образа жизни населения, и особенно молодежи, через развитие физической культуры и спорта.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39552" y="188640"/>
            <a:ext cx="8093075" cy="1368152"/>
          </a:xfrm>
          <a:prstGeom prst="round2DiagRect">
            <a:avLst>
              <a:gd name="adj1" fmla="val 3976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Развитие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культуры,физической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культуры и спорта в Ингарском сельском поселении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21470523_5152557_mas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980728"/>
            <a:ext cx="2438400" cy="258241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414536"/>
            <a:ext cx="8352928" cy="2962349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Достижение указанных целей обеспечивается решением следующих задач муниципальной программы: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культурно-досуговой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деятельности;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улучшение материально-технической базы  учреждения культуры;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необходимых условий для эффективной реализации муниципальной программы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21436"/>
              </p:ext>
            </p:extLst>
          </p:nvPr>
        </p:nvGraphicFramePr>
        <p:xfrm>
          <a:off x="323528" y="2852936"/>
          <a:ext cx="8568952" cy="3826459"/>
        </p:xfrm>
        <a:graphic>
          <a:graphicData uri="http://schemas.openxmlformats.org/drawingml/2006/table">
            <a:tbl>
              <a:tblPr/>
              <a:tblGrid>
                <a:gridCol w="5544616"/>
                <a:gridCol w="1008112"/>
                <a:gridCol w="1080120"/>
                <a:gridCol w="936104"/>
              </a:tblGrid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2022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2023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2024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4626,40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3587,29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3334,95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развитию культуры в Ингарском сельском поселении Приволжского муниципального района Ивановской области на 2022 – 2024 годы»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4556,40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3517,29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3264,95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мероприятия в сфере культуры в Ингарском сельском поселении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на территории Ингарского сельского поселения Приволжского муниципального района Ивановской области на 2022-2024гг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70,0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70,0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70,0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news_139953929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916832"/>
            <a:ext cx="1470486" cy="128325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89769"/>
              </p:ext>
            </p:extLst>
          </p:nvPr>
        </p:nvGraphicFramePr>
        <p:xfrm>
          <a:off x="251521" y="980733"/>
          <a:ext cx="8496943" cy="5832648"/>
        </p:xfrm>
        <a:graphic>
          <a:graphicData uri="http://schemas.openxmlformats.org/drawingml/2006/table">
            <a:tbl>
              <a:tblPr/>
              <a:tblGrid>
                <a:gridCol w="3335248"/>
                <a:gridCol w="1349982"/>
                <a:gridCol w="794107"/>
                <a:gridCol w="952928"/>
                <a:gridCol w="714696"/>
                <a:gridCol w="635285"/>
                <a:gridCol w="714697"/>
              </a:tblGrid>
              <a:tr h="273945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9 месяцев 2021г.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Сельское хозяйство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5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в хозяйствах всех категорий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88 455,00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85 450,00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90 000,00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90 000,00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90 000,00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1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производства продукции сельского хозяйства в хозяйствах всех категорий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действующих ценах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1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хозяйств всех категорий, занимающихся производством сельскохозяйственной продукции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2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523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в том числе: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организации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Крестьянские (фермерские) хозяйства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населения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4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важнейших видов сельскохозяйственной продукции в натуральном выражении в хозяйствах всех категорий: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зерно (в весе после доработки)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картофель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овощи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5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молоко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1 515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1 239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1 600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скот и птица (в живом весе)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яйца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штук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 Рынок товаров и услуг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0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21 316,0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16 900,0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22 500,0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22 500,0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22 500,0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19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12190" algn="ctr"/>
                        </a:tabLs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розничной торговли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161,5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133,1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торговых объектов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5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12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20,0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9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 Финансы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26 292,83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16458,41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15059,69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11 354,26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11110,76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- всего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26921,39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16531,44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15059,69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11354,26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11110,76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4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 доходов над расходами (+), или расходов на доходами (-)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-628,56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-73,02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78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1" marR="23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9592" y="260648"/>
            <a:ext cx="705678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 экономический </a:t>
            </a:r>
            <a:r>
              <a:rPr lang="ru-RU" dirty="0" smtClean="0"/>
              <a:t>прогноз развития Ингарского сельского поселения на 2022-2024 года.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395536" y="5661248"/>
            <a:ext cx="8388424" cy="63475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12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E6128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E6128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2132856"/>
            <a:ext cx="558011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244" y="6138547"/>
            <a:ext cx="662473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проектом бюджета можно ознакомится на сайте  </a:t>
            </a:r>
            <a:r>
              <a:rPr lang="en-US" dirty="0" smtClean="0"/>
              <a:t>ingarskoe.ru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83854"/>
              </p:ext>
            </p:extLst>
          </p:nvPr>
        </p:nvGraphicFramePr>
        <p:xfrm>
          <a:off x="107504" y="332657"/>
          <a:ext cx="8640960" cy="6604513"/>
        </p:xfrm>
        <a:graphic>
          <a:graphicData uri="http://schemas.openxmlformats.org/drawingml/2006/table">
            <a:tbl>
              <a:tblPr/>
              <a:tblGrid>
                <a:gridCol w="3816424"/>
                <a:gridCol w="1008112"/>
                <a:gridCol w="864096"/>
                <a:gridCol w="792088"/>
                <a:gridCol w="648072"/>
                <a:gridCol w="864096"/>
                <a:gridCol w="648072"/>
              </a:tblGrid>
              <a:tr h="29051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1.5. Инвестиции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76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 - всего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в ценах соответствующих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36,849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36,849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37,000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03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инвестиции в основной капитал, финансируемые за счет бюджетных средств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1.6. Малое и среднее предпринимательство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0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 - всего по состоянию на конец года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0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165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0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1.7. Демография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2995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0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</a:t>
                      </a:r>
                      <a:b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 начало года)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родившихся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прибывших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выбывших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0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1.8. Труд и занятость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всех работников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15500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0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16 500,00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16 500,00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17 000,00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17 000,00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63">
                <a:tc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4665" algn="ctr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1.9. Развитие социальной сферы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5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ФАПы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Дома культуры, клубы, библиотеки и т.п.):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8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учреждения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клубные учреждения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8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ФАПы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96" marR="25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67184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63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характеристики бюджета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460251"/>
              </p:ext>
            </p:extLst>
          </p:nvPr>
        </p:nvGraphicFramePr>
        <p:xfrm>
          <a:off x="467544" y="908720"/>
          <a:ext cx="7848872" cy="569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93"/>
                <a:gridCol w="2581735"/>
                <a:gridCol w="1296144"/>
                <a:gridCol w="1152128"/>
                <a:gridCol w="1080120"/>
                <a:gridCol w="1368152"/>
              </a:tblGrid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</a:t>
                      </a:r>
                    </a:p>
                    <a:p>
                      <a:pPr algn="ctr"/>
                      <a:r>
                        <a:rPr lang="ru-RU" sz="900" dirty="0" smtClean="0"/>
                        <a:t>(первоначальный)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Доходы,</a:t>
                      </a:r>
                      <a:r>
                        <a:rPr lang="ru-RU" sz="1400" b="1" baseline="0" dirty="0" smtClean="0"/>
                        <a:t>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15499,26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15059,69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11354,26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11110,76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16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из них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10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1537,50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1589,80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1612,80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1612,28</a:t>
                      </a:r>
                      <a:endParaRPr lang="ru-RU" sz="1400" dirty="0"/>
                    </a:p>
                  </a:txBody>
                  <a:tcPr anchor="ctr"/>
                </a:tc>
              </a:tr>
              <a:tr h="3050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52,43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49,96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46,26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46,26</a:t>
                      </a:r>
                      <a:endParaRPr lang="ru-RU" sz="1400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13909,33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13419,93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96952,00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9451,70</a:t>
                      </a:r>
                      <a:endParaRPr lang="ru-RU" sz="1400" dirty="0"/>
                    </a:p>
                  </a:txBody>
                  <a:tcPr anchor="ctr"/>
                </a:tc>
              </a:tr>
              <a:tr h="248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из них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2758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    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10435,83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9789,24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9451,70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9451,70</a:t>
                      </a:r>
                      <a:endParaRPr lang="ru-RU" sz="1600" dirty="0"/>
                    </a:p>
                  </a:txBody>
                  <a:tcPr anchor="ctr"/>
                </a:tc>
              </a:tr>
              <a:tr h="459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</a:p>
                  </a:txBody>
                  <a:tcPr anchor="ctr"/>
                </a:tc>
              </a:tr>
              <a:tr h="3730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Расходы,</a:t>
                      </a:r>
                      <a:r>
                        <a:rPr lang="ru-RU" sz="1400" b="1" baseline="0" dirty="0" smtClean="0"/>
                        <a:t>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15499,26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15059,69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11354,26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11110,76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Дефицит (-)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Профицит</a:t>
                      </a:r>
                      <a:r>
                        <a:rPr lang="ru-RU" sz="1400" b="1" dirty="0" smtClean="0"/>
                        <a:t>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Источники финансирования дефицита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0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404664"/>
          <a:ext cx="7848872" cy="168249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22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Доходы бюджета </a:t>
                      </a: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– безвозмездные и безвозвратные поступления денежных средств в бюджет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rgbClr val="7030A0"/>
                        </a:gs>
                        <a:gs pos="100000">
                          <a:srgbClr val="B6DDE8">
                            <a:alpha val="46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3501008"/>
          <a:ext cx="7632849" cy="2901110"/>
        </p:xfrm>
        <a:graphic>
          <a:graphicData uri="http://schemas.openxmlformats.org/drawingml/2006/table">
            <a:tbl>
              <a:tblPr/>
              <a:tblGrid>
                <a:gridCol w="2177937"/>
                <a:gridCol w="337609"/>
                <a:gridCol w="2369973"/>
                <a:gridCol w="366001"/>
                <a:gridCol w="2381329"/>
              </a:tblGrid>
              <a:tr h="644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налоговые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неналоговые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</a:tr>
              <a:tr h="2256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налогов, установленные налоговым кодексом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других 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пошлин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и сборов, установленных законодательством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других бюджетов (межбюджетные трансферты)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60417" name="AutoShape 1"/>
          <p:cNvSpPr>
            <a:spLocks noChangeArrowheads="1"/>
          </p:cNvSpPr>
          <p:nvPr/>
        </p:nvSpPr>
        <p:spPr bwMode="auto">
          <a:xfrm>
            <a:off x="3923928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00B0F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6732240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1187624" y="2564904"/>
            <a:ext cx="1368152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7030A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 descr="Уголки"/>
          <p:cNvSpPr>
            <a:spLocks noChangeArrowheads="1"/>
          </p:cNvSpPr>
          <p:nvPr/>
        </p:nvSpPr>
        <p:spPr bwMode="auto">
          <a:xfrm>
            <a:off x="1403648" y="836712"/>
            <a:ext cx="6492875" cy="2232248"/>
          </a:xfrm>
          <a:prstGeom prst="cube">
            <a:avLst>
              <a:gd name="adj" fmla="val 31000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сумма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2022--------------15059,69 тыс.руб.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2023--------------11354,26 тыс.руб.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2024--------------11110,76тыс.руб.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AutoShape 4" descr="Уголки"/>
          <p:cNvSpPr>
            <a:spLocks noChangeArrowheads="1"/>
          </p:cNvSpPr>
          <p:nvPr/>
        </p:nvSpPr>
        <p:spPr bwMode="auto">
          <a:xfrm>
            <a:off x="2266950" y="457200"/>
            <a:ext cx="4999038" cy="1027584"/>
          </a:xfrm>
          <a:prstGeom prst="cube">
            <a:avLst>
              <a:gd name="adj" fmla="val 1590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Ингарского сельского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18975390"/>
              </p:ext>
            </p:extLst>
          </p:nvPr>
        </p:nvGraphicFramePr>
        <p:xfrm>
          <a:off x="0" y="2636912"/>
          <a:ext cx="9144000" cy="454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51030034752бюдж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1387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1560" y="260648"/>
            <a:ext cx="7992888" cy="1368152"/>
          </a:xfrm>
          <a:prstGeom prst="foldedCorner">
            <a:avLst>
              <a:gd name="adj" fmla="val 50000"/>
            </a:avLst>
          </a:prstGeom>
          <a:gradFill rotWithShape="1">
            <a:gsLst>
              <a:gs pos="0">
                <a:srgbClr val="FDE9D9"/>
              </a:gs>
              <a:gs pos="100000">
                <a:srgbClr val="FFFFFF">
                  <a:alpha val="72000"/>
                </a:srgbClr>
              </a:gs>
            </a:gsLst>
            <a:lin ang="5400000" scaled="1"/>
          </a:gra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обственные доходы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Ингарского сельского поселения 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276872"/>
            <a:ext cx="633670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2022 году прогнозируются в объеме 1639,76 тыс.руб.;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в  2023г – 2024 г  в объеме 1659,60 тыс. руб.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1bf095_resizedScaled_817to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3501008"/>
            <a:ext cx="4680520" cy="3356992"/>
          </a:xfrm>
          <a:prstGeom prst="snip1Rect">
            <a:avLst>
              <a:gd name="adj" fmla="val 50000"/>
            </a:avLst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2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алог на доходы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65882"/>
            <a:ext cx="86409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4400" b="1" cap="none" spc="150" dirty="0" smtClean="0">
              <a:ln w="11430"/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4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2022 год – 242,80 тыс.руб.</a:t>
            </a:r>
          </a:p>
          <a:p>
            <a:pPr algn="ctr"/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2023 год – 250,80 тыс. руб.</a:t>
            </a:r>
          </a:p>
          <a:p>
            <a:pPr algn="ctr"/>
            <a:r>
              <a:rPr lang="ru-RU" sz="44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2024 год – 250,80 </a:t>
            </a:r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тыс. </a:t>
            </a:r>
            <a:r>
              <a:rPr lang="ru-RU" sz="4400" b="1" spc="1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уб.</a:t>
            </a:r>
            <a:endParaRPr lang="ru-RU" sz="4400" b="1" cap="none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4177" y="45811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структуре собственных налогов составляют 15%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5848</TotalTime>
  <Words>2292</Words>
  <Application>Microsoft Office PowerPoint</Application>
  <PresentationFormat>Экран (4:3)</PresentationFormat>
  <Paragraphs>862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SimSun</vt:lpstr>
      <vt:lpstr>Arial</vt:lpstr>
      <vt:lpstr>Arial Black</vt:lpstr>
      <vt:lpstr>Calibri</vt:lpstr>
      <vt:lpstr>font298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ingar</cp:lastModifiedBy>
  <cp:revision>162</cp:revision>
  <dcterms:created xsi:type="dcterms:W3CDTF">2015-12-02T03:11:26Z</dcterms:created>
  <dcterms:modified xsi:type="dcterms:W3CDTF">2021-11-22T10:32:58Z</dcterms:modified>
</cp:coreProperties>
</file>