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0" r:id="rId1"/>
    <p:sldMasterId id="2147483767" r:id="rId2"/>
  </p:sldMasterIdLst>
  <p:notesMasterIdLst>
    <p:notesMasterId r:id="rId36"/>
  </p:notesMasterIdLst>
  <p:sldIdLst>
    <p:sldId id="260" r:id="rId3"/>
    <p:sldId id="261" r:id="rId4"/>
    <p:sldId id="294" r:id="rId5"/>
    <p:sldId id="331" r:id="rId6"/>
    <p:sldId id="332" r:id="rId7"/>
    <p:sldId id="335" r:id="rId8"/>
    <p:sldId id="330" r:id="rId9"/>
    <p:sldId id="264" r:id="rId10"/>
    <p:sldId id="266" r:id="rId11"/>
    <p:sldId id="317" r:id="rId12"/>
    <p:sldId id="318" r:id="rId13"/>
    <p:sldId id="309" r:id="rId14"/>
    <p:sldId id="299" r:id="rId15"/>
    <p:sldId id="336" r:id="rId16"/>
    <p:sldId id="310" r:id="rId17"/>
    <p:sldId id="319" r:id="rId18"/>
    <p:sldId id="303" r:id="rId19"/>
    <p:sldId id="304" r:id="rId20"/>
    <p:sldId id="268" r:id="rId21"/>
    <p:sldId id="273" r:id="rId22"/>
    <p:sldId id="334" r:id="rId23"/>
    <p:sldId id="276" r:id="rId24"/>
    <p:sldId id="277" r:id="rId25"/>
    <p:sldId id="278" r:id="rId26"/>
    <p:sldId id="280" r:id="rId27"/>
    <p:sldId id="282" r:id="rId28"/>
    <p:sldId id="283" r:id="rId29"/>
    <p:sldId id="287" r:id="rId30"/>
    <p:sldId id="288" r:id="rId31"/>
    <p:sldId id="289" r:id="rId32"/>
    <p:sldId id="323" r:id="rId33"/>
    <p:sldId id="315" r:id="rId34"/>
    <p:sldId id="293" r:id="rId35"/>
  </p:sldIdLst>
  <p:sldSz cx="9144000" cy="6858000" type="screen4x3"/>
  <p:notesSz cx="6788150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FFE89F"/>
    <a:srgbClr val="AB94E4"/>
    <a:srgbClr val="D9C1F1"/>
    <a:srgbClr val="662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3" autoAdjust="0"/>
    <p:restoredTop sz="94660"/>
  </p:normalViewPr>
  <p:slideViewPr>
    <p:cSldViewPr>
      <p:cViewPr varScale="1">
        <p:scale>
          <a:sx n="103" d="100"/>
          <a:sy n="103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FFFFCC"/>
                </a:solidFill>
              </a:defRPr>
            </a:pPr>
            <a:r>
              <a:rPr lang="ru-RU" dirty="0" smtClean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7601775362874994"/>
          <c:y val="0.12313150741653531"/>
        </c:manualLayout>
      </c:layout>
      <c:overlay val="1"/>
    </c:title>
    <c:autoTitleDeleted val="0"/>
    <c:view3D>
      <c:rotX val="30"/>
      <c:rotY val="90"/>
      <c:depthPercent val="13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846346269823080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95000"/>
                </a:schemeClr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9.7427055993001055E-2"/>
                  <c:y val="-0.14150216743310853"/>
                </c:manualLayout>
              </c:layout>
              <c:tx>
                <c:rich>
                  <a:bodyPr/>
                  <a:lstStyle/>
                  <a:p>
                    <a:pPr>
                      <a:defRPr sz="1520" baseline="0"/>
                    </a:pPr>
                    <a:r>
                      <a:rPr lang="en-US" sz="1520" baseline="0" dirty="0" smtClean="0"/>
                      <a:t>10%</a:t>
                    </a:r>
                    <a:endParaRPr lang="en-US" sz="1520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14717945525893941"/>
                  <c:y val="-5.2413293947731462E-2"/>
                </c:manualLayout>
              </c:layout>
              <c:tx>
                <c:rich>
                  <a:bodyPr/>
                  <a:lstStyle/>
                  <a:p>
                    <a:pPr>
                      <a:defRPr sz="1680" baseline="0"/>
                    </a:pPr>
                    <a:r>
                      <a:rPr lang="en-US" sz="1680" baseline="0" dirty="0" smtClean="0"/>
                      <a:t>3%</a:t>
                    </a:r>
                    <a:endParaRPr lang="en-US" sz="1680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5.7792437745012464E-2"/>
                      <c:h val="7.7827409154974062E-2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620" baseline="0"/>
                    </a:pPr>
                    <a:r>
                      <a:rPr lang="en-US" dirty="0" smtClean="0"/>
                      <a:t>89%</a:t>
                    </a:r>
                    <a:endParaRPr lang="en-US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/>
              <a:lstStyle/>
              <a:p>
                <a:pPr>
                  <a:defRPr sz="124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 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0.12000000000000001</c:v>
                </c:pt>
                <c:pt idx="1">
                  <c:v>1.0000000000000002E-2</c:v>
                </c:pt>
                <c:pt idx="2" formatCode="0%">
                  <c:v>0.87000000000000011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E6EDF6">
            <a:alpha val="12000"/>
          </a:srgbClr>
        </a:solidFill>
      </c:spPr>
    </c:plotArea>
    <c:legend>
      <c:legendPos val="r"/>
      <c:layout>
        <c:manualLayout>
          <c:xMode val="edge"/>
          <c:yMode val="edge"/>
          <c:x val="0.59463581427460466"/>
          <c:y val="0.74978569919246452"/>
          <c:w val="0.40536417908505007"/>
          <c:h val="0.22074841685191418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</a:t>
            </a:r>
            <a:r>
              <a:rPr lang="ru-RU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Ингарского сельского поселения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0509839F-696A-4321-90EA-F0DCAB2D0799}" type="CATEGORYNAME">
                      <a:rPr lang="ru-RU" smtClean="0"/>
                      <a:pPr/>
                      <a:t>[ИМЯ КАТЕГОРИИ]</a:t>
                    </a:fld>
                    <a:r>
                      <a:rPr lang="ru-RU" dirty="0" smtClean="0"/>
                      <a:t>;</a:t>
                    </a:r>
                    <a:r>
                      <a:rPr lang="ru-RU" baseline="0" dirty="0" smtClean="0"/>
                      <a:t> 53%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A5D7C64-FBAB-40AC-AD48-8E2B73D8DEA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31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DF8A5C1-117D-4448-AAF2-EF35421E765F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15%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земельный налог</c:v>
                </c:pt>
                <c:pt idx="1">
                  <c:v>на имущество физ.лиц</c:v>
                </c:pt>
                <c:pt idx="2">
                  <c:v>НДФЛ</c:v>
                </c:pt>
                <c:pt idx="3">
                  <c:v>ед.с/х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28</c:v>
                </c:pt>
                <c:pt idx="2">
                  <c:v>13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ИНГАРСКОГО СЕЛЬСКОГО ПОСЕЛЕНИЯ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85621485567895"/>
          <c:y val="1.3395136124115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2247985517948995E-2"/>
                  <c:y val="6.4743157933225437E-2"/>
                </c:manualLayout>
              </c:layout>
              <c:tx>
                <c:rich>
                  <a:bodyPr/>
                  <a:lstStyle/>
                  <a:p>
                    <a:fld id="{64E02526-4BD1-4396-AAF9-CCD172F0EFD0}" type="CATEGORYNAME">
                      <a: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57C4825-445F-4514-B9F2-F41324799212}" type="CATEGORYNAME">
                      <a:rPr lang="ru-RU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57%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149865701196602E-2"/>
                  <c:y val="5.806360826293563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9%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723504111121172"/>
                      <c:h val="7.0422203440124079E-2"/>
                    </c:manualLayout>
                  </c15:layout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имущества</c:v>
                </c:pt>
                <c:pt idx="1">
                  <c:v>платные услуги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67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56DBD-CD54-47D3-AC76-62A94322FA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49DFB3-10A1-49B0-8F28-0DED769C9CE9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- От платных услуг</a:t>
          </a:r>
          <a:endParaRPr lang="ru-RU" dirty="0">
            <a:solidFill>
              <a:srgbClr val="0070C0"/>
            </a:solidFill>
          </a:endParaRPr>
        </a:p>
      </dgm:t>
    </dgm:pt>
    <dgm:pt modelId="{1B874C8E-8E43-4FE0-890D-4395A56A4B46}" type="parTrans" cxnId="{9353694F-5B84-4DBF-B86A-37340389E822}">
      <dgm:prSet/>
      <dgm:spPr/>
      <dgm:t>
        <a:bodyPr/>
        <a:lstStyle/>
        <a:p>
          <a:endParaRPr lang="ru-RU"/>
        </a:p>
      </dgm:t>
    </dgm:pt>
    <dgm:pt modelId="{04D61306-6055-4130-B76A-C04DB5B7D50F}" type="sibTrans" cxnId="{9353694F-5B84-4DBF-B86A-37340389E822}">
      <dgm:prSet/>
      <dgm:spPr/>
      <dgm:t>
        <a:bodyPr/>
        <a:lstStyle/>
        <a:p>
          <a:endParaRPr lang="ru-RU"/>
        </a:p>
      </dgm:t>
    </dgm:pt>
    <dgm:pt modelId="{35D1CB13-503B-4E70-9180-17132D0312FA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30,0 тыс.руб.</a:t>
          </a:r>
          <a:endParaRPr lang="ru-RU" dirty="0">
            <a:solidFill>
              <a:srgbClr val="0070C0"/>
            </a:solidFill>
          </a:endParaRPr>
        </a:p>
      </dgm:t>
    </dgm:pt>
    <dgm:pt modelId="{6ED90389-B913-46EC-BEF5-2BD82ABF920E}" type="parTrans" cxnId="{2644EAB7-0E14-4D1C-BF4C-454274038611}">
      <dgm:prSet/>
      <dgm:spPr/>
      <dgm:t>
        <a:bodyPr/>
        <a:lstStyle/>
        <a:p>
          <a:endParaRPr lang="ru-RU"/>
        </a:p>
      </dgm:t>
    </dgm:pt>
    <dgm:pt modelId="{E1824542-ECE7-4DAA-9E11-7E30036CE25B}" type="sibTrans" cxnId="{2644EAB7-0E14-4D1C-BF4C-454274038611}">
      <dgm:prSet/>
      <dgm:spPr/>
      <dgm:t>
        <a:bodyPr/>
        <a:lstStyle/>
        <a:p>
          <a:endParaRPr lang="ru-RU"/>
        </a:p>
      </dgm:t>
    </dgm:pt>
    <dgm:pt modelId="{0F8A4B89-64BD-4F49-BFA3-844CAE577180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- Неналоговые доходы</a:t>
          </a:r>
          <a:endParaRPr lang="ru-RU" dirty="0">
            <a:solidFill>
              <a:srgbClr val="0070C0"/>
            </a:solidFill>
          </a:endParaRPr>
        </a:p>
      </dgm:t>
    </dgm:pt>
    <dgm:pt modelId="{FAB2AEA4-BD81-42A0-8CD3-D0847DB86DE9}" type="parTrans" cxnId="{3C038661-1687-4A16-8A0E-B93D84299784}">
      <dgm:prSet/>
      <dgm:spPr/>
      <dgm:t>
        <a:bodyPr/>
        <a:lstStyle/>
        <a:p>
          <a:endParaRPr lang="ru-RU"/>
        </a:p>
      </dgm:t>
    </dgm:pt>
    <dgm:pt modelId="{06F07252-768C-44AC-8C7D-16A8A8147317}" type="sibTrans" cxnId="{3C038661-1687-4A16-8A0E-B93D84299784}">
      <dgm:prSet/>
      <dgm:spPr/>
      <dgm:t>
        <a:bodyPr/>
        <a:lstStyle/>
        <a:p>
          <a:endParaRPr lang="ru-RU"/>
        </a:p>
      </dgm:t>
    </dgm:pt>
    <dgm:pt modelId="{BAC13324-A4AD-4107-8538-35FDDC65C2E9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4,8 тыс.руб.</a:t>
          </a:r>
          <a:endParaRPr lang="ru-RU" dirty="0">
            <a:solidFill>
              <a:srgbClr val="0070C0"/>
            </a:solidFill>
          </a:endParaRPr>
        </a:p>
      </dgm:t>
    </dgm:pt>
    <dgm:pt modelId="{50EC058D-38C3-4427-8B23-59920CE357C9}" type="parTrans" cxnId="{F9960343-AB29-4F33-B4CE-6735D9866BDA}">
      <dgm:prSet/>
      <dgm:spPr/>
      <dgm:t>
        <a:bodyPr/>
        <a:lstStyle/>
        <a:p>
          <a:endParaRPr lang="ru-RU"/>
        </a:p>
      </dgm:t>
    </dgm:pt>
    <dgm:pt modelId="{7A4B5B7C-2092-4C4E-A0C2-FDF0858DE2F3}" type="sibTrans" cxnId="{F9960343-AB29-4F33-B4CE-6735D9866BDA}">
      <dgm:prSet/>
      <dgm:spPr/>
      <dgm:t>
        <a:bodyPr/>
        <a:lstStyle/>
        <a:p>
          <a:endParaRPr lang="ru-RU"/>
        </a:p>
      </dgm:t>
    </dgm:pt>
    <dgm:pt modelId="{B425928D-5B29-41F2-9725-6453AAB70FDF}" type="pres">
      <dgm:prSet presAssocID="{B7756DBD-CD54-47D3-AC76-62A94322FA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5C826B-DA1C-4D87-88A0-5B402E630A67}" type="pres">
      <dgm:prSet presAssocID="{E849DFB3-10A1-49B0-8F28-0DED769C9CE9}" presName="linNode" presStyleCnt="0"/>
      <dgm:spPr/>
    </dgm:pt>
    <dgm:pt modelId="{65F80387-712C-4C0B-AA32-258CEB02B136}" type="pres">
      <dgm:prSet presAssocID="{E849DFB3-10A1-49B0-8F28-0DED769C9CE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4630B-E0FA-4B2A-811C-3B1B7C431B16}" type="pres">
      <dgm:prSet presAssocID="{E849DFB3-10A1-49B0-8F28-0DED769C9CE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63583-36C1-499C-B4BE-7889D6051279}" type="pres">
      <dgm:prSet presAssocID="{04D61306-6055-4130-B76A-C04DB5B7D50F}" presName="spacing" presStyleCnt="0"/>
      <dgm:spPr/>
    </dgm:pt>
    <dgm:pt modelId="{94EF2789-9238-4879-A88D-6A88124319D9}" type="pres">
      <dgm:prSet presAssocID="{0F8A4B89-64BD-4F49-BFA3-844CAE577180}" presName="linNode" presStyleCnt="0"/>
      <dgm:spPr/>
    </dgm:pt>
    <dgm:pt modelId="{BDCC67C0-2660-4666-925E-749AEEF62CD2}" type="pres">
      <dgm:prSet presAssocID="{0F8A4B89-64BD-4F49-BFA3-844CAE577180}" presName="parentShp" presStyleLbl="node1" presStyleIdx="1" presStyleCnt="2" custLinFactNeighborX="-20649" custLinFactNeighborY="3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6473F-106D-4525-99D2-E31C79446001}" type="pres">
      <dgm:prSet presAssocID="{0F8A4B89-64BD-4F49-BFA3-844CAE57718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60343-AB29-4F33-B4CE-6735D9866BDA}" srcId="{0F8A4B89-64BD-4F49-BFA3-844CAE577180}" destId="{BAC13324-A4AD-4107-8538-35FDDC65C2E9}" srcOrd="0" destOrd="0" parTransId="{50EC058D-38C3-4427-8B23-59920CE357C9}" sibTransId="{7A4B5B7C-2092-4C4E-A0C2-FDF0858DE2F3}"/>
    <dgm:cxn modelId="{C0E4E1B0-5542-4E1E-85FE-9BD3E6E11DFF}" type="presOf" srcId="{B7756DBD-CD54-47D3-AC76-62A94322FA58}" destId="{B425928D-5B29-41F2-9725-6453AAB70FDF}" srcOrd="0" destOrd="0" presId="urn:microsoft.com/office/officeart/2005/8/layout/vList6"/>
    <dgm:cxn modelId="{3C038661-1687-4A16-8A0E-B93D84299784}" srcId="{B7756DBD-CD54-47D3-AC76-62A94322FA58}" destId="{0F8A4B89-64BD-4F49-BFA3-844CAE577180}" srcOrd="1" destOrd="0" parTransId="{FAB2AEA4-BD81-42A0-8CD3-D0847DB86DE9}" sibTransId="{06F07252-768C-44AC-8C7D-16A8A8147317}"/>
    <dgm:cxn modelId="{EE0CBDDB-BDE6-4172-B788-289060003B03}" type="presOf" srcId="{E849DFB3-10A1-49B0-8F28-0DED769C9CE9}" destId="{65F80387-712C-4C0B-AA32-258CEB02B136}" srcOrd="0" destOrd="0" presId="urn:microsoft.com/office/officeart/2005/8/layout/vList6"/>
    <dgm:cxn modelId="{9353694F-5B84-4DBF-B86A-37340389E822}" srcId="{B7756DBD-CD54-47D3-AC76-62A94322FA58}" destId="{E849DFB3-10A1-49B0-8F28-0DED769C9CE9}" srcOrd="0" destOrd="0" parTransId="{1B874C8E-8E43-4FE0-890D-4395A56A4B46}" sibTransId="{04D61306-6055-4130-B76A-C04DB5B7D50F}"/>
    <dgm:cxn modelId="{2644EAB7-0E14-4D1C-BF4C-454274038611}" srcId="{E849DFB3-10A1-49B0-8F28-0DED769C9CE9}" destId="{35D1CB13-503B-4E70-9180-17132D0312FA}" srcOrd="0" destOrd="0" parTransId="{6ED90389-B913-46EC-BEF5-2BD82ABF920E}" sibTransId="{E1824542-ECE7-4DAA-9E11-7E30036CE25B}"/>
    <dgm:cxn modelId="{7FCF9251-E0FC-4C90-96C5-B617797A55CC}" type="presOf" srcId="{0F8A4B89-64BD-4F49-BFA3-844CAE577180}" destId="{BDCC67C0-2660-4666-925E-749AEEF62CD2}" srcOrd="0" destOrd="0" presId="urn:microsoft.com/office/officeart/2005/8/layout/vList6"/>
    <dgm:cxn modelId="{3EBE3128-0FE8-4C51-A65D-A813AB6A841D}" type="presOf" srcId="{BAC13324-A4AD-4107-8538-35FDDC65C2E9}" destId="{9B16473F-106D-4525-99D2-E31C79446001}" srcOrd="0" destOrd="0" presId="urn:microsoft.com/office/officeart/2005/8/layout/vList6"/>
    <dgm:cxn modelId="{5371A3E6-1BF8-45C2-AF1A-2CB3D06594C7}" type="presOf" srcId="{35D1CB13-503B-4E70-9180-17132D0312FA}" destId="{6AB4630B-E0FA-4B2A-811C-3B1B7C431B16}" srcOrd="0" destOrd="0" presId="urn:microsoft.com/office/officeart/2005/8/layout/vList6"/>
    <dgm:cxn modelId="{D850A839-4BC7-4F37-AFBD-FE1A2A0B2118}" type="presParOf" srcId="{B425928D-5B29-41F2-9725-6453AAB70FDF}" destId="{055C826B-DA1C-4D87-88A0-5B402E630A67}" srcOrd="0" destOrd="0" presId="urn:microsoft.com/office/officeart/2005/8/layout/vList6"/>
    <dgm:cxn modelId="{96E56D80-4DBA-4F0A-9928-A37B6F752ACA}" type="presParOf" srcId="{055C826B-DA1C-4D87-88A0-5B402E630A67}" destId="{65F80387-712C-4C0B-AA32-258CEB02B136}" srcOrd="0" destOrd="0" presId="urn:microsoft.com/office/officeart/2005/8/layout/vList6"/>
    <dgm:cxn modelId="{827DCE34-A188-4153-A654-01B12D6CC8F5}" type="presParOf" srcId="{055C826B-DA1C-4D87-88A0-5B402E630A67}" destId="{6AB4630B-E0FA-4B2A-811C-3B1B7C431B16}" srcOrd="1" destOrd="0" presId="urn:microsoft.com/office/officeart/2005/8/layout/vList6"/>
    <dgm:cxn modelId="{F0E0E84B-7285-4FA2-B228-DE641EE9C3C7}" type="presParOf" srcId="{B425928D-5B29-41F2-9725-6453AAB70FDF}" destId="{E9363583-36C1-499C-B4BE-7889D6051279}" srcOrd="1" destOrd="0" presId="urn:microsoft.com/office/officeart/2005/8/layout/vList6"/>
    <dgm:cxn modelId="{AE7CCD08-252A-41BD-83D0-1E6F0EBC01F6}" type="presParOf" srcId="{B425928D-5B29-41F2-9725-6453AAB70FDF}" destId="{94EF2789-9238-4879-A88D-6A88124319D9}" srcOrd="2" destOrd="0" presId="urn:microsoft.com/office/officeart/2005/8/layout/vList6"/>
    <dgm:cxn modelId="{EF4AD63B-F596-4F0D-92D1-7CA476E59547}" type="presParOf" srcId="{94EF2789-9238-4879-A88D-6A88124319D9}" destId="{BDCC67C0-2660-4666-925E-749AEEF62CD2}" srcOrd="0" destOrd="0" presId="urn:microsoft.com/office/officeart/2005/8/layout/vList6"/>
    <dgm:cxn modelId="{41F50B3F-78A8-42DD-80B1-8EF40F9F14B8}" type="presParOf" srcId="{94EF2789-9238-4879-A88D-6A88124319D9}" destId="{9B16473F-106D-4525-99D2-E31C794460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4630B-E0FA-4B2A-811C-3B1B7C431B16}">
      <dsp:nvSpPr>
        <dsp:cNvPr id="0" name=""/>
        <dsp:cNvSpPr/>
      </dsp:nvSpPr>
      <dsp:spPr>
        <a:xfrm>
          <a:off x="3254761" y="309"/>
          <a:ext cx="4882142" cy="1207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0" kern="1200" dirty="0" smtClean="0">
              <a:solidFill>
                <a:srgbClr val="0070C0"/>
              </a:solidFill>
            </a:rPr>
            <a:t>30,0 тыс.руб.</a:t>
          </a:r>
          <a:endParaRPr lang="ru-RU" sz="5000" kern="1200" dirty="0">
            <a:solidFill>
              <a:srgbClr val="0070C0"/>
            </a:solidFill>
          </a:endParaRPr>
        </a:p>
      </dsp:txBody>
      <dsp:txXfrm>
        <a:off x="3254761" y="151228"/>
        <a:ext cx="4429386" cy="905512"/>
      </dsp:txXfrm>
    </dsp:sp>
    <dsp:sp modelId="{65F80387-712C-4C0B-AA32-258CEB02B136}">
      <dsp:nvSpPr>
        <dsp:cNvPr id="0" name=""/>
        <dsp:cNvSpPr/>
      </dsp:nvSpPr>
      <dsp:spPr>
        <a:xfrm>
          <a:off x="0" y="309"/>
          <a:ext cx="3254761" cy="1207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70C0"/>
              </a:solidFill>
            </a:rPr>
            <a:t>- От платных услуг</a:t>
          </a:r>
          <a:endParaRPr lang="ru-RU" sz="3300" kern="1200" dirty="0">
            <a:solidFill>
              <a:srgbClr val="0070C0"/>
            </a:solidFill>
          </a:endParaRPr>
        </a:p>
      </dsp:txBody>
      <dsp:txXfrm>
        <a:off x="58938" y="59247"/>
        <a:ext cx="3136885" cy="1089474"/>
      </dsp:txXfrm>
    </dsp:sp>
    <dsp:sp modelId="{9B16473F-106D-4525-99D2-E31C79446001}">
      <dsp:nvSpPr>
        <dsp:cNvPr id="0" name=""/>
        <dsp:cNvSpPr/>
      </dsp:nvSpPr>
      <dsp:spPr>
        <a:xfrm>
          <a:off x="3254761" y="1328395"/>
          <a:ext cx="4882142" cy="1207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0" kern="1200" dirty="0" smtClean="0">
              <a:solidFill>
                <a:srgbClr val="0070C0"/>
              </a:solidFill>
            </a:rPr>
            <a:t>4,8 тыс.руб.</a:t>
          </a:r>
          <a:endParaRPr lang="ru-RU" sz="5000" kern="1200" dirty="0">
            <a:solidFill>
              <a:srgbClr val="0070C0"/>
            </a:solidFill>
          </a:endParaRPr>
        </a:p>
      </dsp:txBody>
      <dsp:txXfrm>
        <a:off x="3254761" y="1479314"/>
        <a:ext cx="4429386" cy="905512"/>
      </dsp:txXfrm>
    </dsp:sp>
    <dsp:sp modelId="{BDCC67C0-2660-4666-925E-749AEEF62CD2}">
      <dsp:nvSpPr>
        <dsp:cNvPr id="0" name=""/>
        <dsp:cNvSpPr/>
      </dsp:nvSpPr>
      <dsp:spPr>
        <a:xfrm>
          <a:off x="0" y="1328705"/>
          <a:ext cx="3254761" cy="1207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70C0"/>
              </a:solidFill>
            </a:rPr>
            <a:t>- Неналоговые доходы</a:t>
          </a:r>
          <a:endParaRPr lang="ru-RU" sz="3300" kern="1200" dirty="0">
            <a:solidFill>
              <a:srgbClr val="0070C0"/>
            </a:solidFill>
          </a:endParaRPr>
        </a:p>
      </dsp:txBody>
      <dsp:txXfrm>
        <a:off x="58938" y="1387643"/>
        <a:ext cx="3136885" cy="1089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230BC-76B0-4406-886B-2B2E325456D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57476-A245-40AF-B817-18D707A47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1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57476-A245-40AF-B817-18D707A472E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7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57476-A245-40AF-B817-18D707A472E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57476-A245-40AF-B817-18D707A472E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7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DEEDA5-3B6B-4664-A5EF-598681B7F43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9628F-B427-42FE-B7E2-7627514C14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7A0EC-0866-46A4-9E83-1AE0583406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98071-B8E6-4630-B366-A599D0748F3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2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7A0EC-0866-46A4-9E83-1AE0583406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98071-B8E6-4630-B366-A599D0748F3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94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7A0EC-0866-46A4-9E83-1AE0583406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98071-B8E6-4630-B366-A599D0748F3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7A0EC-0866-46A4-9E83-1AE0583406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98071-B8E6-4630-B366-A599D0748F3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59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7A0EC-0866-46A4-9E83-1AE0583406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98071-B8E6-4630-B366-A599D0748F3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7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DED62-573C-44A8-9BD6-BE95D0A5619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7ACBC-E59D-4BAC-96BC-69467E6DB4C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760FCD-01C9-42F7-A16E-565506E832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83E72-D351-45E6-9192-964ABC6DF6B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>
                <a:solidFill>
                  <a:srgbClr val="000000"/>
                </a:solidFill>
              </a:rPr>
              <a:pPr/>
              <a:t>12.04.2021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178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>
                <a:solidFill>
                  <a:srgbClr val="000000"/>
                </a:solidFill>
              </a:rPr>
              <a:pPr/>
              <a:t>12.04.2021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6357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>
                <a:solidFill>
                  <a:srgbClr val="000000"/>
                </a:solidFill>
              </a:rPr>
              <a:pPr/>
              <a:t>12.04.2021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9866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F8B20-2EFD-437E-840C-41C25DC4BD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44399-9456-45A3-B2A5-FA47D723CF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>
                <a:solidFill>
                  <a:srgbClr val="000000"/>
                </a:solidFill>
              </a:rPr>
              <a:pPr/>
              <a:t>12.04.2021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4844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>
                <a:solidFill>
                  <a:srgbClr val="000000"/>
                </a:solidFill>
              </a:rPr>
              <a:pPr/>
              <a:t>12.04.2021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6650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>
                <a:solidFill>
                  <a:srgbClr val="000000"/>
                </a:solidFill>
              </a:rPr>
              <a:pPr/>
              <a:t>12.04.2021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6330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>
                <a:solidFill>
                  <a:srgbClr val="000000"/>
                </a:solidFill>
              </a:rPr>
              <a:pPr/>
              <a:t>12.04.2021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5380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>
                <a:solidFill>
                  <a:srgbClr val="000000"/>
                </a:solidFill>
              </a:rPr>
              <a:pPr/>
              <a:t>12.04.2021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333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>
                <a:solidFill>
                  <a:srgbClr val="000000"/>
                </a:solidFill>
              </a:rPr>
              <a:pPr/>
              <a:t>12.04.2021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1512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>
                <a:solidFill>
                  <a:srgbClr val="000000"/>
                </a:solidFill>
              </a:rPr>
              <a:pPr/>
              <a:t>12.04.2021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2788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>
                <a:solidFill>
                  <a:srgbClr val="000000"/>
                </a:solidFill>
              </a:rPr>
              <a:pPr/>
              <a:t>12.04.2021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1094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0A18C-E7F6-4C73-B181-00B8C2E570B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5CE10-B7A0-4823-90FD-2B631EC45F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53442-F6C6-4FFB-8705-181EF8B60D2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B5442-6492-4522-AFA2-E1577A22C10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20CAE-C93A-4186-AFF3-4E29ED3BB39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CF4B2-931B-4D0D-BE2E-6F0C1FFC36D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835344-E5D0-47AB-A6FB-503138A52E7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2FC8A-81E3-4D60-BBA3-4BE0A5B7DB7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8A4DA-FE30-435B-8A36-56C57C37E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73D2C-9122-48D2-B09A-7DFC5FD0F9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BA952-B41D-4AC2-B375-F3B30F5FB5A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8D2E4-AE41-4901-BF48-92357EB77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C8207-5FAA-49E2-B433-32138ABCED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EE41F-F96A-4F2C-ACF0-CE4CDCFE46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4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F7A0EC-0866-46A4-9E83-1AE0583406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9E98071-B8E6-4630-B366-A599D0748F3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SimSun" pitchFamily="2" charset="-122"/>
              </a:defRPr>
            </a:lvl1pPr>
          </a:lstStyle>
          <a:p>
            <a:fld id="{FFC56AC1-8692-44C5-94DB-8A02EBB95D78}" type="datetimeFigureOut">
              <a:rPr lang="ru-RU" smtClean="0">
                <a:solidFill>
                  <a:srgbClr val="000000"/>
                </a:solidFill>
              </a:rPr>
              <a:pPr/>
              <a:t>12.04.2021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SimSun" pitchFamily="2" charset="-122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fld id="{69BF0106-38E7-4A05-9277-B1334DF11D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9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572000" y="4350006"/>
            <a:ext cx="432048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решению совета Ингарского сельского поселения Приволжского муниципального района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бюджете Ингарского сельского поселения Приволжского муниципального района на 2021 год и плановый период 2022 и 2023годов»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275856" y="2044298"/>
            <a:ext cx="54726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</a:t>
            </a:r>
            <a:endParaRPr kumimoji="0" lang="ru-RU" sz="9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ГРАЖДАН </a:t>
            </a:r>
            <a:endParaRPr kumimoji="0" lang="ru-RU" sz="7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63832230"/>
              </p:ext>
            </p:extLst>
          </p:nvPr>
        </p:nvGraphicFramePr>
        <p:xfrm>
          <a:off x="683568" y="548680"/>
          <a:ext cx="80648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435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1bf095_resizedScaled_817to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988840"/>
            <a:ext cx="5289361" cy="4585692"/>
          </a:xfrm>
          <a:prstGeom prst="snip1Rect">
            <a:avLst>
              <a:gd name="adj" fmla="val 50000"/>
            </a:avLst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2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алог на доходы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физических лиц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149080"/>
            <a:ext cx="87631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65882"/>
            <a:ext cx="86409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235,50 тыс.руб.</a:t>
            </a:r>
            <a:endParaRPr lang="ru-RU" sz="8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43838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7239931" cy="1754326"/>
          </a:xfrm>
          <a:prstGeom prst="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Налог на имущество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 физических лиц</a:t>
            </a:r>
            <a:endParaRPr lang="ru-RU" sz="5400" b="1" dirty="0">
              <a:ln w="50800"/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581128"/>
            <a:ext cx="402717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  <a:reflection blurRad="12700" stA="50000" endPos="50000" dist="5000" dir="5400000" sy="-100000" rotWithShape="0"/>
                </a:effectLst>
              </a:rPr>
              <a:t>100%</a:t>
            </a:r>
            <a:endParaRPr lang="ru-RU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3212976"/>
            <a:ext cx="4752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480,00тыс.руб.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39972652general_pages_i50245_socialno_nezashchishchennye_jiteli_syol_marksovskogo_raiona_poluchili_lgoty_po_zemelnomu_nalogu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Земельный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9273" y="1844824"/>
            <a:ext cx="4859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810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,0 тыс.руб.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9tsWejio7b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4077072"/>
            <a:ext cx="2913137" cy="2547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9161" y="2967335"/>
            <a:ext cx="200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100%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7326"/>
            <a:ext cx="7560840" cy="38638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01922" y="548680"/>
            <a:ext cx="5070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Налоги на </a:t>
            </a:r>
          </a:p>
          <a:p>
            <a:pPr algn="ctr"/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совокупный</a:t>
            </a: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доход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877954" y="5301208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сельскохозяйственный налог </a:t>
            </a:r>
          </a:p>
          <a:p>
            <a:pPr algn="ctr"/>
            <a:r>
              <a:rPr lang="ru-RU" b="1" i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b="1" i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</a:t>
            </a:r>
            <a:r>
              <a:rPr lang="ru-RU" b="1" i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000,00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328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nce_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43" y="-99392"/>
            <a:ext cx="913346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1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Неналоговые доходы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78487"/>
              </p:ext>
            </p:extLst>
          </p:nvPr>
        </p:nvGraphicFramePr>
        <p:xfrm>
          <a:off x="1187624" y="2275683"/>
          <a:ext cx="6624736" cy="21078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9173"/>
                <a:gridCol w="1299917"/>
                <a:gridCol w="1182599"/>
                <a:gridCol w="1303047"/>
              </a:tblGrid>
              <a:tr h="51086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доходов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Предусмотрено проектом решения Совета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19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 anchor="ctr"/>
                </a:tc>
              </a:tr>
              <a:tr h="4135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сдачи в аренду имущества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17,63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11,46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11,46</a:t>
                      </a:r>
                      <a:endParaRPr lang="ru-RU" dirty="0"/>
                    </a:p>
                  </a:txBody>
                  <a:tcPr anchor="ctr"/>
                </a:tc>
              </a:tr>
              <a:tr h="5838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неналоговые доходы бюджетных поселений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34,80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34,80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34,80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54680910"/>
              </p:ext>
            </p:extLst>
          </p:nvPr>
        </p:nvGraphicFramePr>
        <p:xfrm>
          <a:off x="179512" y="476672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2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ммерче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93096"/>
            <a:ext cx="2627784" cy="25649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433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Доходы от сдачи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аренду имущества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773461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Базовая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тарифная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ставка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арендной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платы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–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950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руб.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один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кв.м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733256"/>
            <a:ext cx="1628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100%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ealth_manageme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3928" y="0"/>
            <a:ext cx="5004048" cy="33360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692696"/>
            <a:ext cx="28421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Прочие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949280"/>
            <a:ext cx="82089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ачисляются в бюджет 100%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85408679"/>
              </p:ext>
            </p:extLst>
          </p:nvPr>
        </p:nvGraphicFramePr>
        <p:xfrm>
          <a:off x="683568" y="2924944"/>
          <a:ext cx="8136904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5e9994dfceea3844999360c2ff60d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32" y="426720"/>
            <a:ext cx="9144000" cy="64312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72892" y="2966088"/>
            <a:ext cx="8823848" cy="3600986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</a:t>
            </a:r>
            <a:r>
              <a:rPr lang="ru-RU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</a:t>
            </a:r>
            <a:endParaRPr lang="ru-RU" sz="2400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дотации на выравнивание бюджетной обеспеченности </a:t>
            </a: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2021-10111,40т.руб., 2022-9448,7т.руб.,2023-9451,7т.руб.</a:t>
            </a:r>
          </a:p>
          <a:p>
            <a:pPr algn="ctr"/>
            <a:endParaRPr lang="ru-RU" sz="2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r>
              <a:rPr lang="ru-RU" sz="20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субсидии бюджетам муниципальных образований Ивановской области на софинансирование расходов, связанных с поэтапным доведением средней заработной платы работников культуры , до средней заработной платы в Ивановской области в </a:t>
            </a: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2021-  819,42т.руб.</a:t>
            </a:r>
          </a:p>
          <a:p>
            <a:pPr>
              <a:buFontTx/>
              <a:buChar char="-"/>
            </a:pPr>
            <a:endParaRPr lang="ru-RU" sz="2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r>
              <a:rPr lang="ru-RU" sz="20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межбюджетные трансферты, передаваемые бюджетам сельских поселений из бюджета муниципального района в </a:t>
            </a: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 – 2420,92 т. руб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179512" y="260648"/>
            <a:ext cx="8766051" cy="1008112"/>
          </a:xfrm>
          <a:prstGeom prst="plaque">
            <a:avLst>
              <a:gd name="adj" fmla="val 16667"/>
            </a:avLst>
          </a:prstGeom>
          <a:solidFill>
            <a:srgbClr val="FFFFFF">
              <a:alpha val="58000"/>
            </a:srgbClr>
          </a:solidFill>
          <a:ln w="95250">
            <a:solidFill>
              <a:srgbClr val="FFFF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безвозмездных поступлений в бюджет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2021 год и на плановый период 2022 и 2023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-1654536"/>
            <a:ext cx="184731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68632" y="36363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980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196752"/>
            <a:ext cx="8712968" cy="1754326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Федеральный бюджет</a:t>
            </a:r>
          </a:p>
          <a:p>
            <a:pPr algn="ctr">
              <a:buFontTx/>
              <a:buChar char="-"/>
            </a:pPr>
            <a:r>
              <a:rPr lang="ru-RU" sz="20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субвенции бюджетам поселений на осуществление первичного воинского учета на территориях, где отсутствуют военные комиссариаты </a:t>
            </a: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2021-232,40т.руб., 2022-234,70т</a:t>
            </a:r>
            <a:r>
              <a:rPr lang="ru-RU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руб.,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2023-243,50т.руб.</a:t>
            </a:r>
            <a:endParaRPr lang="ru-RU" sz="2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1115616" y="548680"/>
            <a:ext cx="7488832" cy="2140768"/>
          </a:xfrm>
          <a:prstGeom prst="snip1Rect">
            <a:avLst>
              <a:gd name="adj" fmla="val 48183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EAF1D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юджет Ингарского сельского поселения на 2021 год и плановый период 2022 и 2023 годов сформирован: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971600" y="2420888"/>
            <a:ext cx="7632848" cy="1728191"/>
          </a:xfrm>
          <a:prstGeom prst="corner">
            <a:avLst/>
          </a:prstGeom>
          <a:gradFill rotWithShape="1">
            <a:gsLst>
              <a:gs pos="0">
                <a:srgbClr val="FFFFCC">
                  <a:alpha val="64000"/>
                </a:srgbClr>
              </a:gs>
              <a:gs pos="100000">
                <a:srgbClr val="FFFFCC">
                  <a:gamma/>
                  <a:tint val="73725"/>
                  <a:invGamma/>
                </a:srgbClr>
              </a:gs>
            </a:gsLst>
            <a:lin ang="5400000" scaled="1"/>
          </a:gradFill>
          <a:ln w="25400" cmpd="sng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соответствии с требованиями Бюджетного кодекса Российской Федерации и в соответствии с действующим налоговым законодательством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9087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1138333" y="3975247"/>
            <a:ext cx="7128792" cy="1296144"/>
          </a:xfrm>
          <a:prstGeom prst="corner">
            <a:avLst/>
          </a:prstGeom>
          <a:gradFill rotWithShape="1">
            <a:gsLst>
              <a:gs pos="0">
                <a:srgbClr val="FFFFCC">
                  <a:alpha val="60001"/>
                </a:srgbClr>
              </a:gs>
              <a:gs pos="100000">
                <a:srgbClr val="FFFFCC">
                  <a:gamma/>
                  <a:tint val="73725"/>
                  <a:invGamma/>
                </a:srgbClr>
              </a:gs>
            </a:gsLst>
            <a:lin ang="5400000" scaled="1"/>
          </a:gradFill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 основе прогноза социально-экономического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 сельского поселения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475656" y="5288430"/>
            <a:ext cx="6984776" cy="1224136"/>
          </a:xfrm>
          <a:prstGeom prst="corner">
            <a:avLst/>
          </a:prstGeom>
          <a:gradFill rotWithShape="1">
            <a:gsLst>
              <a:gs pos="0">
                <a:srgbClr val="FFFFCC">
                  <a:alpha val="70000"/>
                </a:srgbClr>
              </a:gs>
              <a:gs pos="100000">
                <a:srgbClr val="FFFFCC">
                  <a:gamma/>
                  <a:tint val="33725"/>
                  <a:invGamma/>
                </a:srgbClr>
              </a:gs>
            </a:gsLst>
            <a:lin ang="5400000" scaled="1"/>
          </a:gradFill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учетом основных направлений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бюджетной и налоговой политики Ингарского сельского поселения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67744" y="260648"/>
            <a:ext cx="6677025" cy="1637481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Параметры расходной части бюджета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Ингарского сельского поселения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2021 год 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на плановый период 2022 и 2023гг.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57984" y="3228164"/>
            <a:ext cx="48965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–15499,26тыс.руб.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4221088"/>
            <a:ext cx="48965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–11315,91тыс.руб.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5157192"/>
            <a:ext cx="48965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2023– 11342,26тыс.руб.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58971"/>
              </p:ext>
            </p:extLst>
          </p:nvPr>
        </p:nvGraphicFramePr>
        <p:xfrm>
          <a:off x="827584" y="1340768"/>
          <a:ext cx="7416824" cy="44243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80520"/>
                <a:gridCol w="936104"/>
                <a:gridCol w="936104"/>
                <a:gridCol w="864096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РАЗДЕЛА </a:t>
                      </a:r>
                      <a:endParaRPr lang="ru-RU" sz="12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КУЛЬТУРА, КИНЕМАТОГРАФИЯ, СРЕДСТВА МАССОВОЙ ИНФОРМАЦИИ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4249,81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3135,11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3135,11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232,40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234,70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243,50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2224,52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2488,57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1457,64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1205,52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30,0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5526,10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5433,80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5425,34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527,84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527,84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527,84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ФИХИЧЕСКАЯ КУЛЬТУРА И СПОРТ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15499,26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11315,91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11342,26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260648"/>
            <a:ext cx="6984776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РАСХОДЫ БЮДЖЕТА ИНГАРСКОГО  СЕЛЬСКОГО ПОСЕЛЕНИЯ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1117847"/>
            <a:ext cx="91440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5058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1"/>
          <p:cNvSpPr>
            <a:spLocks noChangeArrowheads="1"/>
          </p:cNvSpPr>
          <p:nvPr/>
        </p:nvSpPr>
        <p:spPr bwMode="auto">
          <a:xfrm>
            <a:off x="395536" y="2780928"/>
            <a:ext cx="8504237" cy="2448272"/>
          </a:xfrm>
          <a:prstGeom prst="downArrowCallout">
            <a:avLst>
              <a:gd name="adj1" fmla="val 47609"/>
              <a:gd name="adj2" fmla="val 47609"/>
              <a:gd name="adj3" fmla="val 16667"/>
              <a:gd name="adj4" fmla="val 75435"/>
            </a:avLst>
          </a:prstGeom>
          <a:gradFill rotWithShape="1">
            <a:gsLst>
              <a:gs pos="0">
                <a:srgbClr val="FFFFCC"/>
              </a:gs>
              <a:gs pos="100000">
                <a:srgbClr val="FFFFCC">
                  <a:gamma/>
                  <a:tint val="0"/>
                  <a:invGamma/>
                </a:srgbClr>
              </a:gs>
            </a:gsLst>
            <a:lin ang="5400000" scaled="1"/>
          </a:gradFill>
          <a:ln w="15875" cap="rnd">
            <a:solidFill>
              <a:srgbClr val="E36C0A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проекте бюджета предусмотрена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6 муниципальных программ поселения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70206"/>
              </p:ext>
            </p:extLst>
          </p:nvPr>
        </p:nvGraphicFramePr>
        <p:xfrm>
          <a:off x="323528" y="1328360"/>
          <a:ext cx="8568952" cy="4125081"/>
        </p:xfrm>
        <a:graphic>
          <a:graphicData uri="http://schemas.openxmlformats.org/drawingml/2006/table">
            <a:tbl>
              <a:tblPr/>
              <a:tblGrid>
                <a:gridCol w="6152068"/>
                <a:gridCol w="805628"/>
                <a:gridCol w="805628"/>
                <a:gridCol w="805628"/>
              </a:tblGrid>
              <a:tr h="444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Наименование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 программы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2021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8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Повышение эффективности </a:t>
                      </a: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деятельности органов </a:t>
                      </a:r>
                      <a:r>
                        <a:rPr lang="ru-RU" sz="14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местного самоуправления в Ингарском сельском </a:t>
                      </a: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поселении на 2021-2023 годы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443,0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443,00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443,00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4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Пожарная безопасность и защита населения Ингарского сельского поселения Приволжского муниципального района </a:t>
                      </a: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на 2021-2023 годы</a:t>
                      </a: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150,0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150,0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150,0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741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Благоустройство Ингарского сельского поселения Приволжского муниципального района </a:t>
                      </a: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на 2021-2023 годы</a:t>
                      </a: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2292,17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1457,63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1205,52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741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Управление и распоряжение муниципальным имуществом в Ингарском сельском поселении </a:t>
                      </a: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на 2021-2023 годы</a:t>
                      </a: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10,0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05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Развитие </a:t>
                      </a: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культуры физической культуры и спорта в  </a:t>
                      </a:r>
                      <a:r>
                        <a:rPr lang="ru-RU" sz="14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Ингарского сельского </a:t>
                      </a: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поселения Приволжского муниципального района Ивановской области на 2021-2023 годы</a:t>
                      </a: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4319,81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3205,11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3205,11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20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  <a:cs typeface="+mn-cs"/>
                        </a:rPr>
                        <a:t>Создание условий для развития сельского хозяйства и производства сельскохозяйственной продукции на территории Ингарского сельского поселения на 2021-2023 годы</a:t>
                      </a: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03648" y="235495"/>
            <a:ext cx="60486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 ИНГАРСКОГО СЕЛЬСКОГО ПОСЕЛЕНИЯ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78080" y="1005879"/>
            <a:ext cx="9144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81000" y="1556792"/>
            <a:ext cx="8511480" cy="1728192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D5">
                  <a:gamma/>
                  <a:tint val="33333"/>
                  <a:invGamma/>
                </a:srgbClr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программы  является: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необходимых условий для эффективной реализации органами местного самоуправления полномочий по решению вопросов местного значения;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повышение уровня профессионализма выборных должностных лиц, служащих и муниципальных служащих органов местного самоуправления Ингарского сельского поселения.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251520" y="260649"/>
            <a:ext cx="8640960" cy="1224136"/>
          </a:xfrm>
          <a:prstGeom prst="round2DiagRect">
            <a:avLst>
              <a:gd name="adj1" fmla="val 41158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«Повышение эффективности деятельности органов местного самоуправления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 в Ингарском сельском поселении на 2021-2023 годы»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010206"/>
              </p:ext>
            </p:extLst>
          </p:nvPr>
        </p:nvGraphicFramePr>
        <p:xfrm>
          <a:off x="381000" y="3356990"/>
          <a:ext cx="8583488" cy="3051897"/>
        </p:xfrm>
        <a:graphic>
          <a:graphicData uri="http://schemas.openxmlformats.org/drawingml/2006/table">
            <a:tbl>
              <a:tblPr/>
              <a:tblGrid>
                <a:gridCol w="4860608"/>
                <a:gridCol w="1240960"/>
                <a:gridCol w="1240960"/>
                <a:gridCol w="1240960"/>
              </a:tblGrid>
              <a:tr h="213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Наименование </a:t>
                      </a:r>
                      <a:r>
                        <a:rPr lang="ru-RU" sz="13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подпрограммы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2021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2022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2023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213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  <a:r>
                        <a:rPr lang="ru-RU" sz="2000" b="1" baseline="0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ru-RU" sz="1400" b="1" baseline="0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тыс.руб.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443,00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443,00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443,00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2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latin typeface="Times New Roman"/>
                          <a:ea typeface="Calibri"/>
                        </a:rPr>
                        <a:t>в том числе: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2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«Развитие </a:t>
                      </a: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местного самоуправления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 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Ингарском сельском поселении»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43,00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43,00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43,00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7722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«Информационная открытость и информатизация органа местного самоуправления Ингарского сельского поселения»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400,0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51520" y="2007072"/>
            <a:ext cx="8640960" cy="1368151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муниципальной программы  является: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-обеспечение первичных мер безопасности в границах Ингарского сельского поселения;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-сокращение количества пожаров, снижение материального ущерба от пожаров, уменьшение гибели людей на территории сельского поселения.</a:t>
            </a:r>
            <a:r>
              <a:rPr kumimoji="0" lang="ru-RU" sz="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275348" y="3555243"/>
            <a:ext cx="5544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150,0 тыс. 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 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150,0 тыс.руб.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cs typeface="Times New Roman" pitchFamily="18" charset="0"/>
              </a:rPr>
              <a:t>2023  - 150,0 тыс.руб.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395536" y="260649"/>
            <a:ext cx="8352928" cy="1584175"/>
          </a:xfrm>
          <a:prstGeom prst="round2DiagRect">
            <a:avLst>
              <a:gd name="adj1" fmla="val 42979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ожарная безопасность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и защита населения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 Ингарского сельского поселения Приволжского муниципального района Ивановской области на 2021-2023 г.»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3284984"/>
            <a:ext cx="2952328" cy="2952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at51975e3d8c51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2924944"/>
            <a:ext cx="5364088" cy="346331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096a37e0eb2525f82b2066a674931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96752"/>
            <a:ext cx="4860032" cy="27945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395536" y="260648"/>
            <a:ext cx="8424936" cy="1417637"/>
          </a:xfrm>
          <a:prstGeom prst="round2DiagRect">
            <a:avLst>
              <a:gd name="adj1" fmla="val 50000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Благоустройство Ингарского сельского поселения Приволжского муниципального района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45901" y="1772816"/>
            <a:ext cx="8998099" cy="4923928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9000"/>
                </a:schemeClr>
              </a:gs>
              <a:gs pos="100000">
                <a:schemeClr val="bg1">
                  <a:alpha val="37000"/>
                </a:schemeClr>
              </a:gs>
            </a:gsLst>
            <a:lin ang="5400000" scaled="1"/>
            <a:tileRect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Целями муниципальной программы являются: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-повышение уровня благоустройства и санитарного содержания населенных пунктов Ингарского сельского поселения Приволжского муниципального района;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-активизация работ по благоустройству территории поселения в границах населенных пунктов, строительству и реконструкции систем наружного освещения улиц населенных пунктов;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-развитие и поддержка инициатив жителей населенных пунктов по благоустройству, санитарной очистке придомовых территорий;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-повышение общего уровня благоустройства поселения.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43722"/>
              </p:ext>
            </p:extLst>
          </p:nvPr>
        </p:nvGraphicFramePr>
        <p:xfrm>
          <a:off x="539552" y="2060848"/>
          <a:ext cx="8208914" cy="4438116"/>
        </p:xfrm>
        <a:graphic>
          <a:graphicData uri="http://schemas.openxmlformats.org/drawingml/2006/table">
            <a:tbl>
              <a:tblPr/>
              <a:tblGrid>
                <a:gridCol w="4040528"/>
                <a:gridCol w="1389462"/>
                <a:gridCol w="1389462"/>
                <a:gridCol w="1389462"/>
              </a:tblGrid>
              <a:tr h="3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</a:rPr>
                        <a:t>Наименование </a:t>
                      </a: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подпрограмм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2021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2022</a:t>
                      </a:r>
                      <a:endParaRPr lang="ru-RU" sz="16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2023</a:t>
                      </a:r>
                      <a:endParaRPr lang="ru-RU" sz="16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</a:rPr>
                        <a:t>1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</a:rPr>
                        <a:t>3</a:t>
                      </a:r>
                      <a:endParaRPr lang="ru-RU" sz="10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</a:rPr>
                        <a:t>4</a:t>
                      </a:r>
                      <a:endParaRPr lang="ru-RU" sz="10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</a:rPr>
                        <a:t>Всего,</a:t>
                      </a:r>
                      <a:r>
                        <a:rPr lang="ru-RU" sz="2000" b="1" i="1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i="1" baseline="0" dirty="0" smtClean="0">
                          <a:latin typeface="Times New Roman"/>
                          <a:ea typeface="Calibri"/>
                        </a:rPr>
                        <a:t>тыс.руб.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2292,17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1457,64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1205,52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в том числе:</a:t>
                      </a: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«Содержание сетей уличного освещения в Ингарском сельском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поселении»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1346,24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1229,08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953,96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«Озеленение территории Ингарского сельского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поселения».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5,0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5,0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5,0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«Прочие мероприятия по благоустройству Ингарского сельского поселения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940,93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223,56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246,56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</a:tbl>
          </a:graphicData>
        </a:graphic>
      </p:graphicFrame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3568" y="692696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реализацию программы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la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2109"/>
            <a:ext cx="2225400" cy="2232248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91000"/>
              </a:scheme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51520" y="1700808"/>
            <a:ext cx="8496944" cy="1817687"/>
          </a:xfrm>
          <a:prstGeom prst="roundRect">
            <a:avLst/>
          </a:prstGeom>
          <a:solidFill>
            <a:srgbClr val="FFFFFF"/>
          </a:soli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целями программы  являются создание условий для эффективного управления и распоряжения муниципальным имуществом.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620713" y="457200"/>
            <a:ext cx="8093075" cy="1431925"/>
          </a:xfrm>
          <a:prstGeom prst="round2DiagRect">
            <a:avLst>
              <a:gd name="adj1" fmla="val 50000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и распоряжение муниципальным имуществом в Ингарском сельском поселении на 2021-2023 годы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23528" y="3962852"/>
            <a:ext cx="849694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и мероприятия муниципальной программы: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изготовление технической документации на объекты недвижимого имущества (технические и кадастровые паспорта);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оценка стоимости объектов недвижимого и движимого имущества муниципальной собственности.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 тыс.руб.     2022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10,0 тыс.руб.    2022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10,0 тыс.руб.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95536" y="1772816"/>
            <a:ext cx="8496944" cy="4824536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Целью муниципальной программы является: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lang="ru-RU" sz="1400" dirty="0"/>
              <a:t>развитие культуры как ресурса социально - экономического развития, социальной стабильности и духовного здоровья населения Ингарского сельского поселения Приволжского муниципального района Ивановской области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</a:t>
            </a:r>
            <a:r>
              <a:rPr lang="ru-RU" sz="1400" dirty="0"/>
              <a:t>повышение привлекательности Ингарского сельского поселения, как центра культуры и досуга</a:t>
            </a:r>
            <a:r>
              <a:rPr lang="ru-RU" sz="1400" dirty="0" smtClean="0">
                <a:latin typeface="Calibri" pitchFamily="34" charset="0"/>
                <a:cs typeface="Arial" pitchFamily="34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-</a:t>
            </a:r>
            <a:r>
              <a:rPr lang="ru-RU" sz="1400" dirty="0"/>
              <a:t>с</a:t>
            </a:r>
            <a:r>
              <a:rPr lang="ru-RU" sz="1400" dirty="0" smtClean="0"/>
              <a:t>оздание </a:t>
            </a:r>
            <a:r>
              <a:rPr lang="ru-RU" sz="1400" dirty="0"/>
              <a:t>условий для реализации конституционного права граждан, проживающих на территории Ингарского сельского поселения, на получение культурных услуг и участие в культурной деятельности, сохранение и развитие своих этнокультурных традиций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lang="ru-RU" sz="1400" dirty="0"/>
              <a:t>о</a:t>
            </a:r>
            <a:r>
              <a:rPr lang="ru-RU" sz="1400" dirty="0" smtClean="0"/>
              <a:t>беспечение </a:t>
            </a:r>
            <a:r>
              <a:rPr lang="ru-RU" sz="1400" dirty="0"/>
              <a:t>прав граждан на свободу всех видов творчества, участие в культурной </a:t>
            </a:r>
            <a:r>
              <a:rPr lang="ru-RU" sz="1400" dirty="0" smtClean="0"/>
              <a:t>жизни</a:t>
            </a:r>
            <a:r>
              <a:rPr lang="ru-RU" sz="1400" dirty="0">
                <a:latin typeface="Calibri" pitchFamily="34" charset="0"/>
                <a:cs typeface="Arial" pitchFamily="34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-обеспечение </a:t>
            </a:r>
            <a:r>
              <a:rPr lang="ru-RU" sz="1400" dirty="0"/>
              <a:t>доступа к культурным ценностям посредством современных информационно-коммуникационных технологий и </a:t>
            </a:r>
            <a:r>
              <a:rPr lang="ru-RU" sz="1400" dirty="0" smtClean="0"/>
              <a:t>ресурсов.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развитие физической культуры и спорта на территории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поселения.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539552" y="188640"/>
            <a:ext cx="8093075" cy="1368152"/>
          </a:xfrm>
          <a:prstGeom prst="round2DiagRect">
            <a:avLst>
              <a:gd name="adj1" fmla="val 39768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b="1" dirty="0">
                <a:solidFill>
                  <a:srgbClr val="0F243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культуры физической культуры и спорта в  Ингарского сельского поселения Приволжского муниципального района Ивановской области на 2021-2023 годы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21470523_5152557_mas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124744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1dfd246238d6407799c3ea5485e69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90391">
            <a:off x="4601471" y="678646"/>
            <a:ext cx="3630432" cy="5619750"/>
          </a:xfrm>
          <a:prstGeom prst="rect">
            <a:avLst/>
          </a:prstGeom>
          <a:effectLst>
            <a:outerShdw blurRad="63500" sx="102000" sy="102000" algn="ctr" rotWithShape="0">
              <a:schemeClr val="bg1"/>
            </a:outerShdw>
          </a:effectLst>
        </p:spPr>
      </p:pic>
      <p:pic>
        <p:nvPicPr>
          <p:cNvPr id="3" name="Рисунок 2" descr="45734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20804037">
            <a:off x="901966" y="612118"/>
            <a:ext cx="3699575" cy="5471660"/>
          </a:xfrm>
          <a:prstGeom prst="rect">
            <a:avLst/>
          </a:prstGeom>
          <a:effectLst>
            <a:outerShdw blurRad="63500" sx="102000" sy="102000" algn="ctr" rotWithShape="0">
              <a:schemeClr val="bg1"/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414536"/>
            <a:ext cx="8352928" cy="2962349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Достижение указанных целей обеспечивается решением следующих задач муниципальной программы: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 культурно-досуговой  деятельности;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улучшение материально-технической базы  учреждения культуры;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необходимых условий для эффективной реализации муниципальной программы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51807"/>
              </p:ext>
            </p:extLst>
          </p:nvPr>
        </p:nvGraphicFramePr>
        <p:xfrm>
          <a:off x="323528" y="3376884"/>
          <a:ext cx="8424938" cy="1536278"/>
        </p:xfrm>
        <a:graphic>
          <a:graphicData uri="http://schemas.openxmlformats.org/drawingml/2006/table">
            <a:tbl>
              <a:tblPr/>
              <a:tblGrid>
                <a:gridCol w="5328592"/>
                <a:gridCol w="1224136"/>
                <a:gridCol w="936104"/>
                <a:gridCol w="936106"/>
              </a:tblGrid>
              <a:tr h="221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Наименование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мероприятий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2021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2022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2023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</a:tr>
              <a:tr h="221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в том числе: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</a:tr>
              <a:tr h="48772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/>
                          <a:ea typeface="Calibri"/>
                        </a:rPr>
                        <a:t>Обеспечение деятельности МКУ КО</a:t>
                      </a:r>
                      <a:endParaRPr lang="ru-RU" sz="1400" b="0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/>
                          <a:ea typeface="Calibri"/>
                        </a:rPr>
                        <a:t>3389,42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/>
                          <a:ea typeface="Calibri"/>
                        </a:rPr>
                        <a:t>3135,11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/>
                          <a:ea typeface="Calibri"/>
                        </a:rPr>
                        <a:t>3135,11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</a:tr>
              <a:tr h="487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средней заработной платы работникам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культуры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/>
                          <a:ea typeface="Calibri"/>
                        </a:rPr>
                        <a:t>860,39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news_139953929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1741376"/>
            <a:ext cx="1470486" cy="128325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9815"/>
              </p:ext>
            </p:extLst>
          </p:nvPr>
        </p:nvGraphicFramePr>
        <p:xfrm>
          <a:off x="323529" y="4913162"/>
          <a:ext cx="8424936" cy="531845"/>
        </p:xfrm>
        <a:graphic>
          <a:graphicData uri="http://schemas.openxmlformats.org/drawingml/2006/table">
            <a:tbl>
              <a:tblPr/>
              <a:tblGrid>
                <a:gridCol w="5328591"/>
                <a:gridCol w="1224136"/>
                <a:gridCol w="936104"/>
                <a:gridCol w="936105"/>
              </a:tblGrid>
              <a:tr h="53184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физической культуры и спорта  на территории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Ингарского сельского поселения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udget spreadsheet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-17140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836712"/>
            <a:ext cx="8198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spc="50" dirty="0" smtClean="0">
                <a:ln w="12700" cmpd="sng">
                  <a:solidFill>
                    <a:srgbClr val="F1412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14124">
                    <a:tint val="1000"/>
                  </a:srgbClr>
                </a:solidFill>
                <a:effectLst>
                  <a:glow rad="53100">
                    <a:srgbClr val="F14124">
                      <a:satMod val="180000"/>
                      <a:alpha val="30000"/>
                    </a:srgbClr>
                  </a:glow>
                </a:effectLst>
                <a:cs typeface="Arial" charset="0"/>
              </a:rPr>
              <a:t>Непрограммные расходы</a:t>
            </a:r>
            <a:endParaRPr lang="ru-RU" sz="4800" b="1" spc="50" dirty="0">
              <a:ln w="12700" cmpd="sng">
                <a:solidFill>
                  <a:srgbClr val="F14124">
                    <a:satMod val="120000"/>
                    <a:shade val="80000"/>
                  </a:srgbClr>
                </a:solidFill>
                <a:prstDash val="solid"/>
              </a:ln>
              <a:solidFill>
                <a:srgbClr val="F14124">
                  <a:tint val="1000"/>
                </a:srgbClr>
              </a:solidFill>
              <a:effectLst>
                <a:glow rad="53100">
                  <a:srgbClr val="F14124">
                    <a:satMod val="180000"/>
                    <a:alpha val="30000"/>
                  </a:srgbClr>
                </a:glow>
              </a:effectLst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6183" y="2025908"/>
            <a:ext cx="8352928" cy="3970318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резервные фонды местных администраций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– 10,0 тыс.руб.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осуществление первичного воинского учета на территориях, где отсутствуют военные комиссариаты   – 232,40 тыс.руб</a:t>
            </a:r>
            <a:endParaRPr lang="ru-RU" sz="28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Социальные выплаты населению -527,84тыс.руб.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Обеспечение выполнения функций </a:t>
            </a:r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ОМС-5092,34.</a:t>
            </a:r>
            <a:endParaRPr lang="ru-RU" sz="28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3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9360024" cy="592314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6912768" cy="3384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Бюджет на </a:t>
            </a:r>
            <a:r>
              <a:rPr lang="ru-RU" dirty="0" smtClean="0"/>
              <a:t>2021-2023гг</a:t>
            </a:r>
            <a:r>
              <a:rPr lang="ru-RU" dirty="0"/>
              <a:t>. </a:t>
            </a:r>
            <a:r>
              <a:rPr lang="ru-RU" dirty="0" smtClean="0"/>
              <a:t>Сформирован сбалансированным.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Верхний предел муниципального внутреннего долга Ингарского сельского поселения по состоянию на 01 января 2021, 2022, 2023 годов планируется в сумме  0,0 тыс. рублей, </a:t>
            </a:r>
            <a:r>
              <a:rPr lang="ru-RU" dirty="0" smtClean="0"/>
              <a:t> </a:t>
            </a:r>
            <a:r>
              <a:rPr lang="ru-RU" dirty="0"/>
              <a:t>а привлечение заемных средств в бюджете Ингарского сельского поселения Приволжского муниципального района в 2021-2023 годах не предусмотрено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395536" y="5661248"/>
            <a:ext cx="8388424" cy="63475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12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E6128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E6128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2132856"/>
            <a:ext cx="558011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784912"/>
            <a:ext cx="7416824" cy="792088"/>
          </a:xfrm>
          <a:prstGeom prst="rect">
            <a:avLst/>
          </a:prstGeom>
          <a:solidFill>
            <a:srgbClr val="AB9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проектом бюджета можно ознакомится на сайте  </a:t>
            </a:r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ingarskoe.ru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76485"/>
              </p:ext>
            </p:extLst>
          </p:nvPr>
        </p:nvGraphicFramePr>
        <p:xfrm>
          <a:off x="323528" y="764703"/>
          <a:ext cx="8208911" cy="5704613"/>
        </p:xfrm>
        <a:graphic>
          <a:graphicData uri="http://schemas.openxmlformats.org/drawingml/2006/table">
            <a:tbl>
              <a:tblPr/>
              <a:tblGrid>
                <a:gridCol w="2917172"/>
                <a:gridCol w="1125718"/>
                <a:gridCol w="881825"/>
                <a:gridCol w="893740"/>
                <a:gridCol w="788874"/>
                <a:gridCol w="800791"/>
                <a:gridCol w="800791"/>
              </a:tblGrid>
              <a:tr h="323445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9 месяцев 2020г.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9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Сельское хозяйство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89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в хозяйствах всех категорий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110 455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108 450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111 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120000,00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80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производства продукции сельского хозяйства в хозяйствах всех категорий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действующих ценах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9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хозяйств всех категорий, занимающихся производством сельскохозяйственной продукции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28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542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99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в том числе: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4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организации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4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Крестьянские (фермерские) хозяйства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 населения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530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9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важнейших видов сельскохозяйственной продукции в натуральном выражении в хозяйствах всех категорий: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7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зерно (в весе после доработки)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881,2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883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7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картофель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2000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7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овощи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6000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7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молоко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1 821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1 443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2 005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2005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7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скот и птица (в живом весе)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365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10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яйца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штук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750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99"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 Рынок товаров и услуг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10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13 200,0 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13 500,0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13 500,0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13 500,0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67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12190" algn="ctr"/>
                        </a:tabLs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розничной торговли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99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торговых объектов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45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12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20,0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16" marR="30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116634"/>
            <a:ext cx="7488832" cy="504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Основные показатели </a:t>
            </a:r>
            <a:r>
              <a:rPr lang="ru-RU" sz="1000" b="1" dirty="0">
                <a:solidFill>
                  <a:schemeClr val="tx1"/>
                </a:solidFill>
              </a:rPr>
              <a:t>социально-экономического </a:t>
            </a:r>
            <a:r>
              <a:rPr lang="ru-RU" sz="1000" b="1" dirty="0" smtClean="0">
                <a:solidFill>
                  <a:schemeClr val="tx1"/>
                </a:solidFill>
              </a:rPr>
              <a:t>развития Ингарского </a:t>
            </a:r>
            <a:r>
              <a:rPr lang="ru-RU" sz="1000" b="1" dirty="0">
                <a:solidFill>
                  <a:schemeClr val="tx1"/>
                </a:solidFill>
              </a:rPr>
              <a:t>сельского поселения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Приволжского муниципального района Ивановской области</a:t>
            </a:r>
            <a:br>
              <a:rPr lang="ru-RU" sz="1000" b="1" dirty="0">
                <a:solidFill>
                  <a:schemeClr val="tx1"/>
                </a:solidFill>
              </a:rPr>
            </a:br>
            <a:r>
              <a:rPr lang="ru-RU" sz="1000" b="1" dirty="0">
                <a:solidFill>
                  <a:schemeClr val="tx1"/>
                </a:solidFill>
              </a:rPr>
              <a:t>за 9 мес. 2020год и на период до 2023 года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58454"/>
              </p:ext>
            </p:extLst>
          </p:nvPr>
        </p:nvGraphicFramePr>
        <p:xfrm>
          <a:off x="395536" y="764706"/>
          <a:ext cx="8208912" cy="5024370"/>
        </p:xfrm>
        <a:graphic>
          <a:graphicData uri="http://schemas.openxmlformats.org/drawingml/2006/table">
            <a:tbl>
              <a:tblPr/>
              <a:tblGrid>
                <a:gridCol w="2341478"/>
                <a:gridCol w="1325051"/>
                <a:gridCol w="941983"/>
                <a:gridCol w="792088"/>
                <a:gridCol w="1008112"/>
                <a:gridCol w="720080"/>
                <a:gridCol w="1080120"/>
              </a:tblGrid>
              <a:tr h="16106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1.4. Финансы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7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организаций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нет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6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- всего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16 788,95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11 790,1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10 789,71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10 814,8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10 891,45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5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местного бюджета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1 678,87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663,45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1 400,650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1 402,950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1 402,950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6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из них: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5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Налоговые доходы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1 337,95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385,04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1 355,850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1 358,150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1 358,15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9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Неналоговые доходы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340,93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278,41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44,8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Безвозмездные поступления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15 110,1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11 126,64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9 389,06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9 411,85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9 188,5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- всего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17 179,25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11 294,42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10 789,71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10 814,8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10 891,45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5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Превышение доходов над расходами (+), или расходов на доходами (-)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-390,3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+495,67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6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1.5. Инвестиции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951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 - всего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в ценах соответствующих лет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14,630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14,630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00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14,800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09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09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09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09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15,000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647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инвестиции в основной капитал, финансируемые за счет бюджетных средств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05" marR="16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6124"/>
            <a:ext cx="7128792" cy="542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prstClr val="black"/>
                </a:solidFill>
              </a:rPr>
              <a:t>Основные показатели социально-экономического развития Ингарского сельского поселения</a:t>
            </a:r>
            <a:endParaRPr lang="ru-RU" sz="1000" dirty="0">
              <a:solidFill>
                <a:prstClr val="black"/>
              </a:solidFill>
            </a:endParaRPr>
          </a:p>
          <a:p>
            <a:pPr lvl="0" algn="ctr"/>
            <a:r>
              <a:rPr lang="ru-RU" sz="1000" b="1" dirty="0">
                <a:solidFill>
                  <a:prstClr val="black"/>
                </a:solidFill>
              </a:rPr>
              <a:t>Приволжского муниципального района Ивановской области</a:t>
            </a:r>
            <a:br>
              <a:rPr lang="ru-RU" sz="1000" b="1" dirty="0">
                <a:solidFill>
                  <a:prstClr val="black"/>
                </a:solidFill>
              </a:rPr>
            </a:br>
            <a:r>
              <a:rPr lang="ru-RU" sz="1000" b="1" dirty="0">
                <a:solidFill>
                  <a:prstClr val="black"/>
                </a:solidFill>
              </a:rPr>
              <a:t>за 9 мес. 2020год и на период до 2023 года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9838" y="2003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356473"/>
              </p:ext>
            </p:extLst>
          </p:nvPr>
        </p:nvGraphicFramePr>
        <p:xfrm>
          <a:off x="503548" y="188639"/>
          <a:ext cx="8460940" cy="6762333"/>
        </p:xfrm>
        <a:graphic>
          <a:graphicData uri="http://schemas.openxmlformats.org/drawingml/2006/table">
            <a:tbl>
              <a:tblPr/>
              <a:tblGrid>
                <a:gridCol w="2239972"/>
                <a:gridCol w="1455832"/>
                <a:gridCol w="1008112"/>
                <a:gridCol w="1008112"/>
                <a:gridCol w="1008112"/>
                <a:gridCol w="936104"/>
                <a:gridCol w="804696"/>
              </a:tblGrid>
              <a:tr h="32000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1.6. Малое и среднее предпринимательство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3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 - всего по состоянию на конец года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0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165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1.7. Демография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3034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2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 начало года)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3037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родившихся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35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40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прибывших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125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выбывших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115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1.8. Труд и занятость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трудовых ресурсов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1605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всех работников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15000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 - всего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1005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16000,00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16000,00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16 000,00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75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34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100,9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03">
                <a:tc>
                  <a:txBody>
                    <a:bodyPr/>
                    <a:lstStyle/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4665" algn="ctr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50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2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1.9.Развитие социальной сферы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4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 общей площади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учреждения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клубные учреждения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ФАПы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41" marR="26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0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635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характеристики бюджета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210344"/>
              </p:ext>
            </p:extLst>
          </p:nvPr>
        </p:nvGraphicFramePr>
        <p:xfrm>
          <a:off x="467544" y="908720"/>
          <a:ext cx="7632847" cy="5573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272"/>
                <a:gridCol w="3140128"/>
                <a:gridCol w="1500949"/>
                <a:gridCol w="1265749"/>
                <a:gridCol w="1265749"/>
              </a:tblGrid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Доходы,</a:t>
                      </a:r>
                      <a:r>
                        <a:rPr lang="ru-RU" sz="1600" b="1" baseline="0" dirty="0" smtClean="0"/>
                        <a:t> всего (тыс. рублей)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15499,26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11315,91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11342,26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из них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1355,85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1358,15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1358,15</a:t>
                      </a:r>
                      <a:endParaRPr lang="ru-RU" sz="1600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52,43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46,26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46,26</a:t>
                      </a:r>
                      <a:endParaRPr lang="ru-RU" sz="1600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13909,33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9691,85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9695,20</a:t>
                      </a:r>
                      <a:endParaRPr lang="ru-RU" sz="1600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из них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    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10435,83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9448,70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9451,70</a:t>
                      </a:r>
                      <a:endParaRPr lang="ru-RU" sz="1600" dirty="0"/>
                    </a:p>
                  </a:txBody>
                  <a:tcPr anchor="ctr"/>
                </a:tc>
              </a:tr>
              <a:tr h="4070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% к предыдущему</a:t>
                      </a:r>
                      <a:r>
                        <a:rPr lang="ru-RU" sz="1400" baseline="0" dirty="0" smtClean="0"/>
                        <a:t>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Расходы,</a:t>
                      </a:r>
                      <a:r>
                        <a:rPr lang="ru-RU" sz="1600" b="1" baseline="0" dirty="0" smtClean="0"/>
                        <a:t> всего (тыс. рублей)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15499,26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11315,91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11342,26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 к предыдущему</a:t>
                      </a:r>
                      <a:r>
                        <a:rPr lang="ru-RU" sz="1400" baseline="0" dirty="0" smtClean="0"/>
                        <a:t> году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92,9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 anchor="ctr"/>
                </a:tc>
              </a:tr>
              <a:tr h="56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Дефицит (-)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Профицит</a:t>
                      </a:r>
                      <a:r>
                        <a:rPr lang="ru-RU" sz="1600" b="1" dirty="0" smtClean="0"/>
                        <a:t>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56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Источники финансирования дефицита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</a:t>
                      </a:r>
                      <a:endParaRPr lang="ru-RU" sz="16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9182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0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404664"/>
          <a:ext cx="7848872" cy="1682496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22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Доходы бюджета </a:t>
                      </a: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– безвозмездные и безвозвратные поступления денежных средств в бюджет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rgbClr val="7030A0"/>
                        </a:gs>
                        <a:gs pos="100000">
                          <a:srgbClr val="B6DDE8">
                            <a:alpha val="46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3501008"/>
          <a:ext cx="7632849" cy="2901110"/>
        </p:xfrm>
        <a:graphic>
          <a:graphicData uri="http://schemas.openxmlformats.org/drawingml/2006/table">
            <a:tbl>
              <a:tblPr/>
              <a:tblGrid>
                <a:gridCol w="2177937"/>
                <a:gridCol w="337609"/>
                <a:gridCol w="2369973"/>
                <a:gridCol w="366001"/>
                <a:gridCol w="2381329"/>
              </a:tblGrid>
              <a:tr h="644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налоговые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неналоговые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</a:tr>
              <a:tr h="2256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налогов, установленные налоговым кодексом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других 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пошлин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и сборов, установленных законодательством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других бюджетов (межбюджетные трансферты)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60417" name="AutoShape 1"/>
          <p:cNvSpPr>
            <a:spLocks noChangeArrowheads="1"/>
          </p:cNvSpPr>
          <p:nvPr/>
        </p:nvSpPr>
        <p:spPr bwMode="auto">
          <a:xfrm>
            <a:off x="3923928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00B0F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6732240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1187624" y="2564904"/>
            <a:ext cx="1368152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7030A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 descr="Уголки"/>
          <p:cNvSpPr>
            <a:spLocks noChangeArrowheads="1"/>
          </p:cNvSpPr>
          <p:nvPr/>
        </p:nvSpPr>
        <p:spPr bwMode="auto">
          <a:xfrm>
            <a:off x="1403648" y="836712"/>
            <a:ext cx="6492875" cy="2088232"/>
          </a:xfrm>
          <a:prstGeom prst="cube">
            <a:avLst>
              <a:gd name="adj" fmla="val 31000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сумма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2021--------------15499,26 тыс.руб.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2022--------------11315,91тыс.руб.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2023--------------11342,26 тыс.руб.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AutoShape 4" descr="Уголки"/>
          <p:cNvSpPr>
            <a:spLocks noChangeArrowheads="1"/>
          </p:cNvSpPr>
          <p:nvPr/>
        </p:nvSpPr>
        <p:spPr bwMode="auto">
          <a:xfrm>
            <a:off x="2266950" y="457200"/>
            <a:ext cx="4999038" cy="1027584"/>
          </a:xfrm>
          <a:prstGeom prst="cube">
            <a:avLst>
              <a:gd name="adj" fmla="val 1590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Ингарского сельского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38980170"/>
              </p:ext>
            </p:extLst>
          </p:nvPr>
        </p:nvGraphicFramePr>
        <p:xfrm>
          <a:off x="539552" y="3284984"/>
          <a:ext cx="80648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6686</TotalTime>
  <Words>2089</Words>
  <Application>Microsoft Office PowerPoint</Application>
  <PresentationFormat>Экран (4:3)</PresentationFormat>
  <Paragraphs>830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SimSun</vt:lpstr>
      <vt:lpstr>Arial</vt:lpstr>
      <vt:lpstr>Arial Black</vt:lpstr>
      <vt:lpstr>Calibri</vt:lpstr>
      <vt:lpstr>font298</vt:lpstr>
      <vt:lpstr>Times New Roman</vt:lpstr>
      <vt:lpstr>Trebuchet MS</vt:lpstr>
      <vt:lpstr>Wingdings 3</vt:lpstr>
      <vt:lpstr>Грань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ingar</cp:lastModifiedBy>
  <cp:revision>211</cp:revision>
  <cp:lastPrinted>2020-11-26T13:21:28Z</cp:lastPrinted>
  <dcterms:created xsi:type="dcterms:W3CDTF">2015-12-02T03:11:26Z</dcterms:created>
  <dcterms:modified xsi:type="dcterms:W3CDTF">2021-04-12T08:58:56Z</dcterms:modified>
</cp:coreProperties>
</file>