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1"/>
  </p:notesMasterIdLst>
  <p:sldIdLst>
    <p:sldId id="257" r:id="rId3"/>
    <p:sldId id="259" r:id="rId4"/>
    <p:sldId id="261" r:id="rId5"/>
    <p:sldId id="263" r:id="rId6"/>
    <p:sldId id="262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030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89877635428424"/>
          <c:y val="0.1309417112858107"/>
          <c:w val="0.48021832856778096"/>
          <c:h val="0.8170879023392096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630809052405478"/>
          <c:y val="0"/>
          <c:w val="0.35141368308004839"/>
          <c:h val="0.96840981184511865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земельный налог</c:v>
                </c:pt>
                <c:pt idx="1">
                  <c:v>налог на имущество</c:v>
                </c:pt>
                <c:pt idx="2">
                  <c:v>НДФЛ</c:v>
                </c:pt>
                <c:pt idx="3">
                  <c:v>платные услуги и компенсации затрат государства</c:v>
                </c:pt>
                <c:pt idx="4">
                  <c:v>использование имущества,находящегося в муниципальной собственности</c:v>
                </c:pt>
                <c:pt idx="5">
                  <c:v>ЕДСХ</c:v>
                </c:pt>
                <c:pt idx="6">
                  <c:v>штрафы</c:v>
                </c:pt>
                <c:pt idx="7">
                  <c:v>прочие</c:v>
                </c:pt>
                <c:pt idx="8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23.2</c:v>
                </c:pt>
                <c:pt idx="1">
                  <c:v>13</c:v>
                </c:pt>
                <c:pt idx="2">
                  <c:v>5.6</c:v>
                </c:pt>
                <c:pt idx="3">
                  <c:v>6</c:v>
                </c:pt>
                <c:pt idx="4">
                  <c:v>2.2999999999999998</c:v>
                </c:pt>
                <c:pt idx="5">
                  <c:v>0.64</c:v>
                </c:pt>
                <c:pt idx="6">
                  <c:v>0.14000000000000001</c:v>
                </c:pt>
                <c:pt idx="7">
                  <c:v>0.11</c:v>
                </c:pt>
                <c:pt idx="8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Лист1!$A$2:$A$10</c:f>
              <c:strCache>
                <c:ptCount val="9"/>
                <c:pt idx="0">
                  <c:v>земельный налог</c:v>
                </c:pt>
                <c:pt idx="1">
                  <c:v>налог на имущество</c:v>
                </c:pt>
                <c:pt idx="2">
                  <c:v>НДФЛ</c:v>
                </c:pt>
                <c:pt idx="3">
                  <c:v>платные услуги и компенсации затрат государства</c:v>
                </c:pt>
                <c:pt idx="4">
                  <c:v>использование имущества,находящегося в муниципальной собственности</c:v>
                </c:pt>
                <c:pt idx="5">
                  <c:v>ЕДСХ</c:v>
                </c:pt>
                <c:pt idx="6">
                  <c:v>штрафы</c:v>
                </c:pt>
                <c:pt idx="7">
                  <c:v>прочие</c:v>
                </c:pt>
                <c:pt idx="8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920.92</c:v>
                </c:pt>
                <c:pt idx="1">
                  <c:v>517.4</c:v>
                </c:pt>
                <c:pt idx="2">
                  <c:v>224.45</c:v>
                </c:pt>
                <c:pt idx="3">
                  <c:v>236.84</c:v>
                </c:pt>
                <c:pt idx="4">
                  <c:v>91.25</c:v>
                </c:pt>
                <c:pt idx="5">
                  <c:v>25.58</c:v>
                </c:pt>
                <c:pt idx="6">
                  <c:v>5.91</c:v>
                </c:pt>
                <c:pt idx="7">
                  <c:v>4.4000000000000004</c:v>
                </c:pt>
                <c:pt idx="8">
                  <c:v>1942.1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53070420104355"/>
          <c:y val="0.4978569052206635"/>
          <c:w val="0.76678419274276477"/>
          <c:h val="0.48721314212021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10243384270377"/>
          <c:y val="0.14912280701754385"/>
          <c:w val="0.52345909510139133"/>
          <c:h val="0.790197713772620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6DF-453C-9845-10183E8480F3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DF-453C-9845-10183E8480F3}"/>
              </c:ext>
            </c:extLst>
          </c:dPt>
          <c:dPt>
            <c:idx val="2"/>
            <c:bubble3D val="0"/>
            <c:spPr>
              <a:solidFill>
                <a:srgbClr val="FF993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6DF-453C-9845-10183E8480F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DF-453C-9845-10183E8480F3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6DF-453C-9845-10183E8480F3}"/>
              </c:ext>
            </c:extLst>
          </c:dPt>
          <c:dPt>
            <c:idx val="6"/>
            <c:bubble3D val="0"/>
            <c:spPr>
              <a:solidFill>
                <a:srgbClr val="D77DD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DF-453C-9845-10183E8480F3}"/>
              </c:ext>
            </c:extLst>
          </c:dPt>
          <c:dPt>
            <c:idx val="7"/>
            <c:bubble3D val="0"/>
            <c:explosion val="24"/>
          </c:dPt>
          <c:dPt>
            <c:idx val="8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7697,65; </a:t>
                    </a:r>
                    <a:r>
                      <a:rPr lang="en-US" baseline="0" dirty="0" smtClean="0"/>
                      <a:t>29,64%</a:t>
                    </a:r>
                    <a:endParaRPr lang="en-US" dirty="0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232,4</a:t>
                    </a:r>
                    <a:r>
                      <a:rPr lang="en-US" sz="1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en-US" sz="1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0,89</a:t>
                    </a:r>
                    <a:r>
                      <a:rPr lang="en-US" sz="1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1.6000034186183889E-3"/>
                  <c:y val="5.04385964912280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123,82; </a:t>
                    </a:r>
                  </a:p>
                  <a:p>
                    <a:r>
                      <a:rPr lang="en-US" dirty="0" smtClean="0"/>
                      <a:t>0,48%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2552,45;9,83%</a:t>
                    </a:r>
                    <a:endParaRPr lang="en-US" dirty="0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2896,77;11,16%</a:t>
                    </a:r>
                    <a:endParaRPr lang="en-US" dirty="0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527207457787615E-3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 b="1"/>
                    </a:pPr>
                    <a:r>
                      <a:rPr lang="en-US" sz="1000" b="1" dirty="0" smtClean="0"/>
                      <a:t>512,84</a:t>
                    </a:r>
                    <a:r>
                      <a:rPr lang="en-US" sz="1000" b="1" baseline="0" dirty="0" smtClean="0"/>
                      <a:t>; </a:t>
                    </a:r>
                    <a:r>
                      <a:rPr lang="en-US" sz="1000" b="1" baseline="0" dirty="0" smtClean="0"/>
                      <a:t>1,98%</a:t>
                    </a:r>
                    <a:endParaRPr lang="en-US" sz="1000" b="1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4.2845185724883755E-3"/>
                  <c:y val="0.1907894736842105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11905,51</a:t>
                    </a:r>
                    <a:endParaRPr lang="en-US" baseline="0" dirty="0" smtClean="0"/>
                  </a:p>
                  <a:p>
                    <a:r>
                      <a:rPr lang="en-US" dirty="0" smtClean="0"/>
                      <a:t>45,85%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301534858494497E-2"/>
                  <c:y val="3.83771929824561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33,71</a:t>
                    </a:r>
                    <a:r>
                      <a:rPr lang="en-US" sz="1050" b="1" baseline="0" dirty="0" smtClean="0"/>
                      <a:t>; </a:t>
                    </a:r>
                    <a:r>
                      <a:rPr lang="en-US" sz="900" b="1" baseline="0" dirty="0" smtClean="0"/>
                      <a:t>0,13%</a:t>
                    </a:r>
                    <a:endParaRPr lang="en-US" b="1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985545766136581"/>
                      <c:h val="5.442913385826771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6.4919565192211259E-2"/>
                  <c:y val="2.64573836165216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9,9</a:t>
                    </a:r>
                  </a:p>
                  <a:p>
                    <a:r>
                      <a:rPr lang="en-US" dirty="0" smtClean="0"/>
                      <a:t>;0,04%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7697.65</c:v>
                </c:pt>
                <c:pt idx="1">
                  <c:v>232.4</c:v>
                </c:pt>
                <c:pt idx="2" formatCode="@">
                  <c:v>0</c:v>
                </c:pt>
                <c:pt idx="3" formatCode="#,##0.00">
                  <c:v>2552.4499999999998</c:v>
                </c:pt>
                <c:pt idx="4" formatCode="#,##0.00">
                  <c:v>2896.78</c:v>
                </c:pt>
                <c:pt idx="5" formatCode="#,##0.00">
                  <c:v>512.84</c:v>
                </c:pt>
                <c:pt idx="6" formatCode="#,##0.00">
                  <c:v>11905.51</c:v>
                </c:pt>
                <c:pt idx="7" formatCode="General">
                  <c:v>33.71</c:v>
                </c:pt>
                <c:pt idx="8" formatCode="General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6DF-453C-9845-10183E8480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552207758441E-3"/>
          <c:y val="7.4561403508771926E-2"/>
          <c:w val="0.4651594982322706"/>
          <c:h val="0.41026022240640975"/>
        </c:manualLayout>
      </c:layout>
      <c:overlay val="0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224,45 </a:t>
          </a:r>
          <a:endParaRPr lang="ru-RU" sz="9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920,92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1942,10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517,40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4,40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бюджетной системы Российской Федерации 232,40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2868,79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236,84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91,25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25,58</a:t>
          </a:r>
          <a:endParaRPr lang="ru-RU" sz="10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  <dgm:t>
        <a:bodyPr/>
        <a:lstStyle/>
        <a:p>
          <a:endParaRPr lang="ru-RU"/>
        </a:p>
      </dgm:t>
    </dgm:pt>
    <dgm:pt modelId="{85419AC2-1C8C-436A-BCEE-5F9D92F89A20}" type="sibTrans" cxnId="{027AECAB-0B4F-40BA-961F-CB4BC8A89EEE}">
      <dgm:prSet/>
      <dgm:spPr/>
      <dgm:t>
        <a:bodyPr/>
        <a:lstStyle/>
        <a:p>
          <a:endParaRPr lang="ru-RU"/>
        </a:p>
      </dgm:t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бюджетной системы Российской Федерации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10435,83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  <dgm:t>
        <a:bodyPr/>
        <a:lstStyle/>
        <a:p>
          <a:endParaRPr lang="ru-RU"/>
        </a:p>
      </dgm:t>
    </dgm:pt>
    <dgm:pt modelId="{15A96270-B7BE-43AC-9DE8-ADE3E10348E6}" type="sibTrans" cxnId="{45212934-B359-4E7D-A494-4AAF425149DE}">
      <dgm:prSet/>
      <dgm:spPr/>
      <dgm:t>
        <a:bodyPr/>
        <a:lstStyle/>
        <a:p>
          <a:endParaRPr lang="ru-RU"/>
        </a:p>
      </dgm:t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бюджетам бюджетной системы Российской Федерации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8214,01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  <dgm:t>
        <a:bodyPr/>
        <a:lstStyle/>
        <a:p>
          <a:endParaRPr lang="ru-RU"/>
        </a:p>
      </dgm:t>
    </dgm:pt>
    <dgm:pt modelId="{7D8DED8B-8C21-493B-87C0-49604140375F}" type="sibTrans" cxnId="{9F8C3B12-FAA1-4EE7-B083-68FB2420EBED}">
      <dgm:prSet/>
      <dgm:spPr/>
      <dgm:t>
        <a:bodyPr/>
        <a:lstStyle/>
        <a:p>
          <a:endParaRPr lang="ru-RU"/>
        </a:p>
      </dgm:t>
    </dgm:pt>
    <dgm:pt modelId="{A4F1E168-0D7E-4297-8636-A238DA7DD29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 , санкции, возмещение ущерба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5,91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02E05-4AFA-427D-9ACB-45C08B018C6B}" type="parTrans" cxnId="{CFD72C75-8233-4C4A-8B53-3224BF0CE461}">
      <dgm:prSet/>
      <dgm:spPr/>
      <dgm:t>
        <a:bodyPr/>
        <a:lstStyle/>
        <a:p>
          <a:endParaRPr lang="ru-RU"/>
        </a:p>
      </dgm:t>
    </dgm:pt>
    <dgm:pt modelId="{480F32D6-5914-4FE4-A3FC-E9CDE5CEF8E1}" type="sibTrans" cxnId="{CFD72C75-8233-4C4A-8B53-3224BF0CE461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3" custScaleX="91309" custScaleY="764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3" custScaleX="76704" custScaleY="54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3" custScaleX="83563" custScaleY="56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3" custScaleX="64746" custScaleY="64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3" custScaleX="81163" custScaleY="5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3" custScaleX="85233" custScaleY="7712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3" custScaleX="88448" custScaleY="59983" custLinFactNeighborX="2005" custLinFactNeighborY="-1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3" custScaleX="73668" custScaleY="75182" custLinFactX="-100000" custLinFactNeighborX="-161808" custLinFactNeighborY="9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3" custScaleX="103091" custScaleY="71446" custLinFactNeighborX="67079" custLinFactNeighborY="9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3" custScaleX="84453" custScaleY="77831" custLinFactNeighborX="21607" custLinFactNeighborY="-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3" custScaleX="82057" custScaleY="77527" custLinFactNeighborX="34155" custLinFactNeighborY="-1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3" custScaleX="81204" custScaleY="79717" custLinFactNeighborX="-92671" custLinFactNeighborY="9133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9C8FE29-5AF6-4E68-8951-EB6A6E021D2B}" type="pres">
      <dgm:prSet presAssocID="{D5F69D57-9F73-4C44-9B55-F72E45F2BB67}" presName="sibTrans" presStyleCnt="0"/>
      <dgm:spPr/>
    </dgm:pt>
    <dgm:pt modelId="{A57F894C-529C-4899-A2AE-0DA4D1C6099A}" type="pres">
      <dgm:prSet presAssocID="{A4F1E168-0D7E-4297-8636-A238DA7DD290}" presName="node" presStyleLbl="node1" presStyleIdx="12" presStyleCnt="13" custScaleX="76498" custScaleY="63210" custLinFactX="54395" custLinFactY="-8173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1EE788FE-4F59-446E-A4A7-A62EB1E9F494}" type="presOf" srcId="{A4F1E168-0D7E-4297-8636-A238DA7DD290}" destId="{A57F894C-529C-4899-A2AE-0DA4D1C6099A}" srcOrd="0" destOrd="0" presId="urn:microsoft.com/office/officeart/2005/8/layout/default#1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CFD72C75-8233-4C4A-8B53-3224BF0CE461}" srcId="{EFC9298D-E846-4654-9798-8B0060028573}" destId="{A4F1E168-0D7E-4297-8636-A238DA7DD290}" srcOrd="12" destOrd="0" parTransId="{A0302E05-4AFA-427D-9ACB-45C08B018C6B}" sibTransId="{480F32D6-5914-4FE4-A3FC-E9CDE5CEF8E1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  <dgm:cxn modelId="{A689FBD8-66E5-44B4-822D-A577C1F36C73}" type="presParOf" srcId="{7D006B0B-6727-4758-87FD-A750B2865F7B}" destId="{99C8FE29-5AF6-4E68-8951-EB6A6E021D2B}" srcOrd="23" destOrd="0" presId="urn:microsoft.com/office/officeart/2005/8/layout/default#1"/>
    <dgm:cxn modelId="{186C2073-4FE4-4619-81CE-D76C07B48BF4}" type="presParOf" srcId="{7D006B0B-6727-4758-87FD-A750B2865F7B}" destId="{A57F894C-529C-4899-A2AE-0DA4D1C6099A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7697,65тыс.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2896,77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11905,51тыс.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512,84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123,82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2552,45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232,40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33,71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CCEBF9EB-80F8-43E7-B9FA-442428E55872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9,9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8F371-8B2E-4FD0-91B2-F4EC120A2C3C}" type="parTrans" cxnId="{00DBF799-587C-4C86-B8D5-06233B00B0A9}">
      <dgm:prSet/>
      <dgm:spPr/>
      <dgm:t>
        <a:bodyPr/>
        <a:lstStyle/>
        <a:p>
          <a:endParaRPr lang="ru-RU"/>
        </a:p>
      </dgm:t>
    </dgm:pt>
    <dgm:pt modelId="{1D448369-91E1-4C9C-BE58-72BD36527158}" type="sibTrans" cxnId="{00DBF799-587C-4C86-B8D5-06233B00B0A9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-3053" custLinFactNeighborY="-13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 custLinFactNeighborX="2697" custLinFactNeighborY="660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 custLinFactNeighborX="-3053" custLinFactNeighborY="56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AD2C35C9-A78F-4E9D-B56A-214677EF890E}" type="pres">
      <dgm:prSet presAssocID="{74606B66-CECE-4E48-A664-42E821854EA5}" presName="node" presStyleLbl="node1" presStyleIdx="6" presStyleCnt="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</dgm:pt>
    <dgm:pt modelId="{D5EFF21E-E139-4CF8-A716-D4D50612462F}" type="pres">
      <dgm:prSet presAssocID="{269A53EA-BA11-4AF7-9BE5-E082E4E3AB0F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3FFAE88-4363-4FD0-B3B3-44570A34D247}" type="pres">
      <dgm:prSet presAssocID="{7990CB6E-1BF1-4D78-B445-5B686382AB02}" presName="sibTrans" presStyleCnt="0"/>
      <dgm:spPr/>
    </dgm:pt>
    <dgm:pt modelId="{50414F69-4C54-4923-B81C-61A138E81611}" type="pres">
      <dgm:prSet presAssocID="{CCEBF9EB-80F8-43E7-B9FA-442428E55872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83BE1151-E656-4891-8B92-610450D55B48}" type="presOf" srcId="{CCEBF9EB-80F8-43E7-B9FA-442428E55872}" destId="{50414F69-4C54-4923-B81C-61A138E81611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00DBF799-587C-4C86-B8D5-06233B00B0A9}" srcId="{EFC9298D-E846-4654-9798-8B0060028573}" destId="{CCEBF9EB-80F8-43E7-B9FA-442428E55872}" srcOrd="8" destOrd="0" parTransId="{DA88F371-8B2E-4FD0-91B2-F4EC120A2C3C}" sibTransId="{1D448369-91E1-4C9C-BE58-72BD36527158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  <dgm:cxn modelId="{0A961009-2CC0-45F7-AAEE-358329523F7E}" type="presParOf" srcId="{7D006B0B-6727-4758-87FD-A750B2865F7B}" destId="{13FFAE88-4363-4FD0-B3B3-44570A34D247}" srcOrd="15" destOrd="0" presId="urn:microsoft.com/office/officeart/2005/8/layout/default#2"/>
    <dgm:cxn modelId="{1BB29016-F9C5-421D-8288-5C2207F7C50E}" type="presParOf" srcId="{7D006B0B-6727-4758-87FD-A750B2865F7B}" destId="{50414F69-4C54-4923-B81C-61A138E81611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54360" y="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7697,65тыс. руб.</a:t>
          </a:r>
          <a:endParaRPr lang="ru-RU" sz="17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243" y="72889"/>
        <a:ext cx="2342640" cy="1347277"/>
      </dsp:txXfrm>
    </dsp:sp>
    <dsp:sp modelId="{6A3720D5-1F25-4C12-9F42-EB3EC5034922}">
      <dsp:nvSpPr>
        <dsp:cNvPr id="0" name=""/>
        <dsp:cNvSpPr/>
      </dsp:nvSpPr>
      <dsp:spPr>
        <a:xfrm>
          <a:off x="3034691" y="100607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232,40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7574" y="173490"/>
        <a:ext cx="2342640" cy="1347277"/>
      </dsp:txXfrm>
    </dsp:sp>
    <dsp:sp modelId="{E5D67C34-7FB2-45EC-A4C3-F1C86647A28F}">
      <dsp:nvSpPr>
        <dsp:cNvPr id="0" name=""/>
        <dsp:cNvSpPr/>
      </dsp:nvSpPr>
      <dsp:spPr>
        <a:xfrm>
          <a:off x="5704825" y="1947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123,82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74830"/>
        <a:ext cx="2342640" cy="1347277"/>
      </dsp:txXfrm>
    </dsp:sp>
    <dsp:sp modelId="{568C610D-6D67-49FE-9E20-A523B07AEC94}">
      <dsp:nvSpPr>
        <dsp:cNvPr id="0" name=""/>
        <dsp:cNvSpPr/>
      </dsp:nvSpPr>
      <dsp:spPr>
        <a:xfrm>
          <a:off x="154360" y="1828801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2552,45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243" y="1901684"/>
        <a:ext cx="2342640" cy="1347277"/>
      </dsp:txXfrm>
    </dsp:sp>
    <dsp:sp modelId="{416D389E-1906-4628-AB3D-97BCDE0F8520}">
      <dsp:nvSpPr>
        <dsp:cNvPr id="0" name=""/>
        <dsp:cNvSpPr/>
      </dsp:nvSpPr>
      <dsp:spPr>
        <a:xfrm>
          <a:off x="2967578" y="1743832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2896,77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461" y="1816715"/>
        <a:ext cx="2342640" cy="1347277"/>
      </dsp:txXfrm>
    </dsp:sp>
    <dsp:sp modelId="{396F3610-6898-4F07-B1B7-DDB2CD28A9C7}">
      <dsp:nvSpPr>
        <dsp:cNvPr id="0" name=""/>
        <dsp:cNvSpPr/>
      </dsp:nvSpPr>
      <dsp:spPr>
        <a:xfrm>
          <a:off x="5704825" y="1743832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11905,51тыс.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1816715"/>
        <a:ext cx="2342640" cy="1347277"/>
      </dsp:txXfrm>
    </dsp:sp>
    <dsp:sp modelId="{AD2C35C9-A78F-4E9D-B56A-214677EF890E}">
      <dsp:nvSpPr>
        <dsp:cNvPr id="0" name=""/>
        <dsp:cNvSpPr/>
      </dsp:nvSpPr>
      <dsp:spPr>
        <a:xfrm>
          <a:off x="230331" y="3485716"/>
          <a:ext cx="2488406" cy="149304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33,71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215" y="3558600"/>
        <a:ext cx="2342638" cy="1347275"/>
      </dsp:txXfrm>
    </dsp:sp>
    <dsp:sp modelId="{D5EFF21E-E139-4CF8-A716-D4D50612462F}">
      <dsp:nvSpPr>
        <dsp:cNvPr id="0" name=""/>
        <dsp:cNvSpPr/>
      </dsp:nvSpPr>
      <dsp:spPr>
        <a:xfrm>
          <a:off x="2967578" y="348571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512,84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461" y="3558599"/>
        <a:ext cx="2342640" cy="1347277"/>
      </dsp:txXfrm>
    </dsp:sp>
    <dsp:sp modelId="{50414F69-4C54-4923-B81C-61A138E81611}">
      <dsp:nvSpPr>
        <dsp:cNvPr id="0" name=""/>
        <dsp:cNvSpPr/>
      </dsp:nvSpPr>
      <dsp:spPr>
        <a:xfrm>
          <a:off x="5704825" y="348571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9,9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3558599"/>
        <a:ext cx="2342640" cy="134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EDA5-3B6B-4664-A5EF-598681B7F43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628F-B427-42FE-B7E2-7627514C142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7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F8B20-2EFD-437E-840C-41C25DC4BD9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4399-9456-45A3-B2A5-FA47D723CF9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A18C-E7F6-4C73-B181-00B8C2E570BF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CE10-B7A0-4823-90FD-2B631EC45F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8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3442-F6C6-4FFB-8705-181EF8B60D20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5442-6492-4522-AFA2-E1577A22C1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9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0CAE-C93A-4186-AFF3-4E29ED3BB390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F4B2-931B-4D0D-BE2E-6F0C1FFC36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4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5344-E5D0-47AB-A6FB-503138A52E7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FC8A-81E3-4D60-BBA3-4BE0A5B7DB7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3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A4DA-FE30-435B-8A36-56C57C37E1D8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3D2C-9122-48D2-B09A-7DFC5FD0F93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A952-B41D-4AC2-B375-F3B30F5FB5A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D2E4-AE41-4901-BF48-92357EB77C8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8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8207-5FAA-49E2-B433-32138ABCEDD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E41F-F96A-4F2C-ACF0-CE4CDCFE46C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ED62-573C-44A8-9BD6-BE95D0A5619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ACBC-E59D-4BAC-96BC-69467E6DB4C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0FCD-01C9-42F7-A16E-565506E832EF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3E72-D351-45E6-9192-964ABC6DF6B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F7A0EC-0866-46A4-9E83-1AE05834065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16.06.2022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98071-B8E6-4630-B366-A599D0748F3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Ингарского сельского поселения Приволжского муниципального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412466"/>
              </p:ext>
            </p:extLst>
          </p:nvPr>
        </p:nvGraphicFramePr>
        <p:xfrm>
          <a:off x="755576" y="1556792"/>
          <a:ext cx="7748538" cy="42255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8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79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26537,29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25355,21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4035,49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3968,85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22501,80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21386,36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27050,09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2596504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-512,80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-609,83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-512,80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-609,83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Приволжского муниципального района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Ингарского сельского поселения Приволжского муниципального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2021  год  исполнены в сумме 25355,21тыс.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079006491"/>
              </p:ext>
            </p:extLst>
          </p:nvPr>
        </p:nvGraphicFramePr>
        <p:xfrm>
          <a:off x="12431" y="1628800"/>
          <a:ext cx="87129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Ингарского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Приволжского муниципального 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2021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6430083"/>
              </p:ext>
            </p:extLst>
          </p:nvPr>
        </p:nvGraphicFramePr>
        <p:xfrm>
          <a:off x="179512" y="1571612"/>
          <a:ext cx="6768752" cy="468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28312441"/>
              </p:ext>
            </p:extLst>
          </p:nvPr>
        </p:nvGraphicFramePr>
        <p:xfrm>
          <a:off x="457200" y="1397000"/>
          <a:ext cx="7787208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поселения  Приволжского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2021  год  исполнены в сумме  25965,04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69167459"/>
              </p:ext>
            </p:extLst>
          </p:nvPr>
        </p:nvGraphicFramePr>
        <p:xfrm>
          <a:off x="457200" y="1600201"/>
          <a:ext cx="8423564" cy="498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300034"/>
              </p:ext>
            </p:extLst>
          </p:nvPr>
        </p:nvGraphicFramePr>
        <p:xfrm>
          <a:off x="251520" y="1196752"/>
          <a:ext cx="8892481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Приволжского муниципального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1186410" y="109664"/>
            <a:ext cx="6351890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Ингарского сельского поселения за 2021 год –</a:t>
            </a:r>
          </a:p>
          <a:p>
            <a:pPr algn="ctr" defTabSz="822596"/>
            <a:r>
              <a:rPr lang="ru-RU" sz="1200" dirty="0" smtClean="0"/>
              <a:t>17291,05</a:t>
            </a:r>
            <a:r>
              <a:rPr lang="ru-RU" sz="1200" i="0" dirty="0" smtClean="0"/>
              <a:t>тыс. рублей</a:t>
            </a:r>
            <a:endParaRPr lang="ru-RU" sz="1200" i="0" dirty="0"/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525464" y="1605784"/>
            <a:ext cx="3973476" cy="1000285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 smtClean="0">
                <a:latin typeface="Arial" charset="0"/>
              </a:rPr>
              <a:t>Муниципальная программа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«Развитие культуры, физической культуры и спорта в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Ингарском сельском поселении на 2021-2023 годы»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11905,51 </a:t>
            </a:r>
            <a:r>
              <a:rPr lang="ru-RU" sz="1000" dirty="0">
                <a:latin typeface="Arial" charset="0"/>
              </a:rPr>
              <a:t>тыс.рубле</a:t>
            </a:r>
            <a:r>
              <a:rPr lang="ru-RU" sz="1100" dirty="0"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311883" y="1605784"/>
            <a:ext cx="3972085" cy="989021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  <a:endParaRPr lang="ru-RU" sz="1000" dirty="0">
              <a:solidFill>
                <a:prstClr val="black"/>
              </a:solidFill>
              <a:latin typeface="Arial" charset="0"/>
            </a:endParaRP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«Повышение эффективности деятельности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органов местного самоуправления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в Ингарском сельском поселении на 2021-2023 годы»</a:t>
            </a:r>
          </a:p>
          <a:p>
            <a:pPr lvl="0" algn="ctr" defTabSz="822596"/>
            <a:r>
              <a:rPr lang="ru-RU" sz="1000" dirty="0" smtClean="0">
                <a:latin typeface="Arial" charset="0"/>
              </a:rPr>
              <a:t>262,39тыс</a:t>
            </a:r>
            <a:r>
              <a:rPr lang="ru-RU" sz="1000" dirty="0">
                <a:latin typeface="Arial" charset="0"/>
              </a:rPr>
              <a:t>. рублей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525464" y="2773382"/>
            <a:ext cx="3973476" cy="1124232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 smtClean="0">
                <a:latin typeface="Arial" charset="0"/>
              </a:rPr>
              <a:t>Муниципальная программа «Создание условий для развития </a:t>
            </a:r>
          </a:p>
          <a:p>
            <a:pPr algn="ctr" defTabSz="822596"/>
            <a:r>
              <a:rPr lang="ru-RU" sz="1000" dirty="0">
                <a:latin typeface="Arial" charset="0"/>
              </a:rPr>
              <a:t>с</a:t>
            </a:r>
            <a:r>
              <a:rPr lang="ru-RU" sz="1000" dirty="0" smtClean="0">
                <a:latin typeface="Arial" charset="0"/>
              </a:rPr>
              <a:t>ельского хозяйства и производства сельскохозяйственной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продукции на территории  Ингарского сельского поселения</a:t>
            </a:r>
          </a:p>
          <a:p>
            <a:pPr algn="ctr" defTabSz="822596"/>
            <a:r>
              <a:rPr lang="ru-RU" sz="1000" dirty="0">
                <a:latin typeface="Arial" charset="0"/>
              </a:rPr>
              <a:t>н</a:t>
            </a:r>
            <a:r>
              <a:rPr lang="ru-RU" sz="1000" dirty="0" smtClean="0">
                <a:latin typeface="Arial" charset="0"/>
              </a:rPr>
              <a:t>а 2021-2023 годы»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508,77 тыс. рублей</a:t>
            </a:r>
            <a:endParaRPr lang="ru-RU" sz="100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 useBgFill="1"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5014927" y="5399850"/>
            <a:ext cx="3966738" cy="23595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endParaRPr lang="ru-RU" sz="1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316129" y="2773382"/>
            <a:ext cx="3967839" cy="1124232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программа </a:t>
            </a:r>
          </a:p>
          <a:p>
            <a:pPr algn="ctr" defTabSz="822596"/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«Управление и распоряжение муниципальным имуществом в </a:t>
            </a:r>
            <a:r>
              <a:rPr lang="ru-RU" sz="1000" dirty="0">
                <a:latin typeface="Arial" charset="0"/>
                <a:cs typeface="Arial" panose="020B0604020202020204" pitchFamily="34" charset="0"/>
              </a:rPr>
              <a:t>И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нгарском сельском поселении на 2021-2023 годы»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2318,00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2195661" y="5263097"/>
            <a:ext cx="3973476" cy="63643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</a:t>
            </a:r>
            <a:r>
              <a:rPr lang="ru-RU" sz="1200" i="0" dirty="0" smtClean="0"/>
              <a:t>2021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dirty="0" smtClean="0"/>
              <a:t>8673,99</a:t>
            </a:r>
            <a:r>
              <a:rPr lang="ru-RU" sz="1200" i="0" dirty="0" smtClean="0"/>
              <a:t>тыс</a:t>
            </a:r>
            <a:r>
              <a:rPr lang="ru-RU" sz="1200" i="0" dirty="0" smtClean="0"/>
              <a:t>. рублей</a:t>
            </a:r>
            <a:endParaRPr lang="ru-RU" sz="1200" i="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6181814"/>
            <a:ext cx="2664296" cy="56795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</a:t>
            </a:r>
            <a:r>
              <a:rPr lang="ru-RU" sz="1200" b="1" dirty="0" smtClean="0"/>
              <a:t>2021 </a:t>
            </a:r>
            <a:r>
              <a:rPr lang="ru-RU" sz="1200" b="1" dirty="0" smtClean="0"/>
              <a:t>год- </a:t>
            </a:r>
          </a:p>
          <a:p>
            <a:pPr algn="ctr"/>
            <a:r>
              <a:rPr lang="ru-RU" sz="1200" b="1" dirty="0" smtClean="0"/>
              <a:t>25965,04 тыс</a:t>
            </a:r>
            <a:r>
              <a:rPr lang="ru-RU" sz="1200" b="1" dirty="0" smtClean="0"/>
              <a:t>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5672863" y="4886108"/>
            <a:ext cx="427768" cy="729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808799" y="997703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66,6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6529694" y="5399850"/>
            <a:ext cx="1036014" cy="5488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33,4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39748"/>
              </p:ext>
            </p:extLst>
          </p:nvPr>
        </p:nvGraphicFramePr>
        <p:xfrm>
          <a:off x="4532160" y="4031720"/>
          <a:ext cx="4013460" cy="9526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13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52687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Пожарная безопасность и защита населения Ингарского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сельского поселения»  на 2021–2023 годы»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123,82тыс. руб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33007"/>
              </p:ext>
            </p:extLst>
          </p:nvPr>
        </p:nvGraphicFramePr>
        <p:xfrm>
          <a:off x="273007" y="4076191"/>
          <a:ext cx="3967840" cy="9082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7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8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Ингарского сельского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2021-2023 годы»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2172,56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рублей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zhidaetsya-inflyatsiy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80528" y="1223021"/>
            <a:ext cx="6913659" cy="59671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339" name="Oval 1"/>
          <p:cNvSpPr>
            <a:spLocks noChangeArrowheads="1"/>
          </p:cNvSpPr>
          <p:nvPr/>
        </p:nvSpPr>
        <p:spPr bwMode="auto">
          <a:xfrm>
            <a:off x="3891379" y="5373216"/>
            <a:ext cx="5283200" cy="1008112"/>
          </a:xfrm>
          <a:prstGeom prst="ellipse">
            <a:avLst/>
          </a:prstGeom>
          <a:gradFill rotWithShape="1">
            <a:gsLst>
              <a:gs pos="0">
                <a:srgbClr val="FFFFFF">
                  <a:alpha val="75998"/>
                </a:srgbClr>
              </a:gs>
              <a:gs pos="100000">
                <a:srgbClr val="FDE9D9"/>
              </a:gs>
            </a:gsLst>
            <a:path path="shape">
              <a:fillToRect l="50000" t="50000" r="50000" b="50000"/>
            </a:path>
          </a:gradFill>
          <a:ln w="101600" cap="rnd">
            <a:solidFill>
              <a:srgbClr val="943634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подробно с информацией об исполнении бюджета за 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можно ознакомиться на</a:t>
            </a:r>
          </a:p>
          <a:p>
            <a:pPr algn="ctr"/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официальном сайте: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ingarskoe.ru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</a:t>
            </a:r>
            <a:r>
              <a:rPr lang="ru-RU" altLang="ru-RU" sz="1000" b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mail</a:t>
            </a:r>
            <a:r>
              <a:rPr lang="ru-RU" altLang="ru-RU" sz="1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Ingargorpos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@privadmin.ru</a:t>
            </a:r>
            <a:endParaRPr lang="ru-RU" altLang="ru-R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Oval 2"/>
          <p:cNvSpPr>
            <a:spLocks noChangeArrowheads="1"/>
          </p:cNvSpPr>
          <p:nvPr/>
        </p:nvSpPr>
        <p:spPr bwMode="auto">
          <a:xfrm>
            <a:off x="0" y="457201"/>
            <a:ext cx="6961188" cy="1531640"/>
          </a:xfrm>
          <a:prstGeom prst="ellipse">
            <a:avLst/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DE9D9"/>
              </a:gs>
            </a:gsLst>
            <a:path path="shape">
              <a:fillToRect l="50000" t="50000" r="50000" b="50000"/>
            </a:path>
          </a:gradFill>
          <a:ln w="101600" cap="rnd">
            <a:solidFill>
              <a:srgbClr val="943634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долга по состоянию на начало и на конец отчетного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 составил 0,00 тыс.руб.</a:t>
            </a:r>
            <a:endParaRPr lang="ru-RU" altLang="ru-RU" dirty="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80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lang="ru-RU" altLang="ru-RU" sz="8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477</Words>
  <Application>Microsoft Office PowerPoint</Application>
  <PresentationFormat>Экран (4:3)</PresentationFormat>
  <Paragraphs>129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Georgia</vt:lpstr>
      <vt:lpstr>Lucida Sans Unicode</vt:lpstr>
      <vt:lpstr>Times New Roman</vt:lpstr>
      <vt:lpstr>Trebuchet MS</vt:lpstr>
      <vt:lpstr>Verdana</vt:lpstr>
      <vt:lpstr>Wingdings 2</vt:lpstr>
      <vt:lpstr>Wingdings 3</vt:lpstr>
      <vt:lpstr>Открытая</vt:lpstr>
      <vt:lpstr>Воздушный поток</vt:lpstr>
      <vt:lpstr>Отчёт об исполнении бюджета  Ингарского сельского поселения Приволжского муниципального района  за 2021год</vt:lpstr>
      <vt:lpstr>    Основные параметры исполнения бюджета Ингарского сельского поселения Приволжского муниципального района района  за 2021 год                                                                                                                        </vt:lpstr>
      <vt:lpstr>Доходы  бюджета Ингарского сельского поселения Приволжского муниципального  района  за  2021  год  исполнены в сумме 25355,21тыс. рублей</vt:lpstr>
      <vt:lpstr>Поступление собственных доходов в бюджет  Ингарского сельского поселения Приволжского муниципального  района  за  2021 год</vt:lpstr>
      <vt:lpstr>Расходы  бюджета  Ингарского  сельского  поселения  Приволжского  района  за  2021  год  исполнены в сумме  25965,04 тыс. рублей</vt:lpstr>
      <vt:lpstr>Доля   расходов   бюджета   Ингарского  сельского   поселения  Приволжского муниципального района   за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ingar</cp:lastModifiedBy>
  <cp:revision>252</cp:revision>
  <dcterms:modified xsi:type="dcterms:W3CDTF">2022-06-16T10:50:21Z</dcterms:modified>
</cp:coreProperties>
</file>