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09" r:id="rId1"/>
  </p:sldMasterIdLst>
  <p:notesMasterIdLst>
    <p:notesMasterId r:id="rId32"/>
  </p:notesMasterIdLst>
  <p:sldIdLst>
    <p:sldId id="260" r:id="rId2"/>
    <p:sldId id="261" r:id="rId3"/>
    <p:sldId id="294" r:id="rId4"/>
    <p:sldId id="320" r:id="rId5"/>
    <p:sldId id="311" r:id="rId6"/>
    <p:sldId id="264" r:id="rId7"/>
    <p:sldId id="266" r:id="rId8"/>
    <p:sldId id="271" r:id="rId9"/>
    <p:sldId id="295" r:id="rId10"/>
    <p:sldId id="312" r:id="rId11"/>
    <p:sldId id="298" r:id="rId12"/>
    <p:sldId id="299" r:id="rId13"/>
    <p:sldId id="300" r:id="rId14"/>
    <p:sldId id="302" r:id="rId15"/>
    <p:sldId id="310" r:id="rId16"/>
    <p:sldId id="303" r:id="rId17"/>
    <p:sldId id="304" r:id="rId18"/>
    <p:sldId id="268" r:id="rId19"/>
    <p:sldId id="273" r:id="rId20"/>
    <p:sldId id="319" r:id="rId21"/>
    <p:sldId id="313" r:id="rId22"/>
    <p:sldId id="318" r:id="rId23"/>
    <p:sldId id="278" r:id="rId24"/>
    <p:sldId id="280" r:id="rId25"/>
    <p:sldId id="282" r:id="rId26"/>
    <p:sldId id="283" r:id="rId27"/>
    <p:sldId id="287" r:id="rId28"/>
    <p:sldId id="288" r:id="rId29"/>
    <p:sldId id="289" r:id="rId30"/>
    <p:sldId id="29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662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3" autoAdjust="0"/>
    <p:restoredTop sz="94660"/>
  </p:normalViewPr>
  <p:slideViewPr>
    <p:cSldViewPr>
      <p:cViewPr varScale="1">
        <p:scale>
          <a:sx n="101" d="100"/>
          <a:sy n="101" d="100"/>
        </p:scale>
        <p:origin x="5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solidFill>
                  <a:srgbClr val="FFFFCC"/>
                </a:solidFill>
              </a:defRPr>
            </a:pPr>
            <a:r>
              <a:rPr lang="ru-RU" dirty="0" smtClean="0"/>
              <a:t> </a:t>
            </a:r>
            <a:endParaRPr lang="ru-RU" dirty="0"/>
          </a:p>
        </c:rich>
      </c:tx>
      <c:layout>
        <c:manualLayout>
          <c:xMode val="edge"/>
          <c:yMode val="edge"/>
          <c:x val="0.7601775362874994"/>
          <c:y val="0.12313150741653531"/>
        </c:manualLayout>
      </c:layout>
      <c:overlay val="1"/>
    </c:title>
    <c:autoTitleDeleted val="0"/>
    <c:view3D>
      <c:rotX val="30"/>
      <c:rotY val="90"/>
      <c:depthPercent val="13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68463462698230804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9.7427055993001055E-2"/>
                  <c:y val="-0.1415021674331085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3233437226596675"/>
                  <c:y val="9.83478268515507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 i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доходы</c:v>
                </c:pt>
                <c:pt idx="1">
                  <c:v>неналоговые доходы 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0.91900000000000004</c:v>
                </c:pt>
                <c:pt idx="1">
                  <c:v>8.1000000000000044E-2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rgbClr val="E6EDF6">
            <a:alpha val="12000"/>
          </a:srgbClr>
        </a:solidFill>
      </c:spPr>
    </c:plotArea>
    <c:legend>
      <c:legendPos val="r"/>
      <c:layout>
        <c:manualLayout>
          <c:xMode val="edge"/>
          <c:yMode val="edge"/>
          <c:x val="0.61260083114610708"/>
          <c:y val="0.55389896156653107"/>
          <c:w val="0.38617640973046979"/>
          <c:h val="9.5157127909328343E-2"/>
        </c:manualLayout>
      </c:layout>
      <c:overlay val="0"/>
      <c:txPr>
        <a:bodyPr/>
        <a:lstStyle/>
        <a:p>
          <a:pPr>
            <a:defRPr sz="1600">
              <a:solidFill>
                <a:schemeClr val="tx2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756DBD-CD54-47D3-AC76-62A94322FA5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49DFB3-10A1-49B0-8F28-0DED769C9CE9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- От платных услуг</a:t>
          </a:r>
          <a:endParaRPr lang="ru-RU" dirty="0">
            <a:solidFill>
              <a:srgbClr val="0070C0"/>
            </a:solidFill>
          </a:endParaRPr>
        </a:p>
      </dgm:t>
    </dgm:pt>
    <dgm:pt modelId="{1B874C8E-8E43-4FE0-890D-4395A56A4B46}" type="parTrans" cxnId="{9353694F-5B84-4DBF-B86A-37340389E822}">
      <dgm:prSet/>
      <dgm:spPr/>
      <dgm:t>
        <a:bodyPr/>
        <a:lstStyle/>
        <a:p>
          <a:endParaRPr lang="ru-RU"/>
        </a:p>
      </dgm:t>
    </dgm:pt>
    <dgm:pt modelId="{04D61306-6055-4130-B76A-C04DB5B7D50F}" type="sibTrans" cxnId="{9353694F-5B84-4DBF-B86A-37340389E822}">
      <dgm:prSet/>
      <dgm:spPr/>
      <dgm:t>
        <a:bodyPr/>
        <a:lstStyle/>
        <a:p>
          <a:endParaRPr lang="ru-RU"/>
        </a:p>
      </dgm:t>
    </dgm:pt>
    <dgm:pt modelId="{35D1CB13-503B-4E70-9180-17132D0312FA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30,0 тыс.руб.</a:t>
          </a:r>
          <a:endParaRPr lang="ru-RU" dirty="0">
            <a:solidFill>
              <a:srgbClr val="0070C0"/>
            </a:solidFill>
          </a:endParaRPr>
        </a:p>
      </dgm:t>
    </dgm:pt>
    <dgm:pt modelId="{6ED90389-B913-46EC-BEF5-2BD82ABF920E}" type="parTrans" cxnId="{2644EAB7-0E14-4D1C-BF4C-454274038611}">
      <dgm:prSet/>
      <dgm:spPr/>
      <dgm:t>
        <a:bodyPr/>
        <a:lstStyle/>
        <a:p>
          <a:endParaRPr lang="ru-RU"/>
        </a:p>
      </dgm:t>
    </dgm:pt>
    <dgm:pt modelId="{E1824542-ECE7-4DAA-9E11-7E30036CE25B}" type="sibTrans" cxnId="{2644EAB7-0E14-4D1C-BF4C-454274038611}">
      <dgm:prSet/>
      <dgm:spPr/>
      <dgm:t>
        <a:bodyPr/>
        <a:lstStyle/>
        <a:p>
          <a:endParaRPr lang="ru-RU"/>
        </a:p>
      </dgm:t>
    </dgm:pt>
    <dgm:pt modelId="{0F8A4B89-64BD-4F49-BFA3-844CAE577180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- Неналоговые доходы</a:t>
          </a:r>
          <a:endParaRPr lang="ru-RU" dirty="0">
            <a:solidFill>
              <a:srgbClr val="0070C0"/>
            </a:solidFill>
          </a:endParaRPr>
        </a:p>
      </dgm:t>
    </dgm:pt>
    <dgm:pt modelId="{FAB2AEA4-BD81-42A0-8CD3-D0847DB86DE9}" type="parTrans" cxnId="{3C038661-1687-4A16-8A0E-B93D84299784}">
      <dgm:prSet/>
      <dgm:spPr/>
      <dgm:t>
        <a:bodyPr/>
        <a:lstStyle/>
        <a:p>
          <a:endParaRPr lang="ru-RU"/>
        </a:p>
      </dgm:t>
    </dgm:pt>
    <dgm:pt modelId="{06F07252-768C-44AC-8C7D-16A8A8147317}" type="sibTrans" cxnId="{3C038661-1687-4A16-8A0E-B93D84299784}">
      <dgm:prSet/>
      <dgm:spPr/>
      <dgm:t>
        <a:bodyPr/>
        <a:lstStyle/>
        <a:p>
          <a:endParaRPr lang="ru-RU"/>
        </a:p>
      </dgm:t>
    </dgm:pt>
    <dgm:pt modelId="{BAC13324-A4AD-4107-8538-35FDDC65C2E9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4,8 тыс.руб.</a:t>
          </a:r>
          <a:endParaRPr lang="ru-RU" dirty="0">
            <a:solidFill>
              <a:srgbClr val="0070C0"/>
            </a:solidFill>
          </a:endParaRPr>
        </a:p>
      </dgm:t>
    </dgm:pt>
    <dgm:pt modelId="{50EC058D-38C3-4427-8B23-59920CE357C9}" type="parTrans" cxnId="{F9960343-AB29-4F33-B4CE-6735D9866BDA}">
      <dgm:prSet/>
      <dgm:spPr/>
      <dgm:t>
        <a:bodyPr/>
        <a:lstStyle/>
        <a:p>
          <a:endParaRPr lang="ru-RU"/>
        </a:p>
      </dgm:t>
    </dgm:pt>
    <dgm:pt modelId="{7A4B5B7C-2092-4C4E-A0C2-FDF0858DE2F3}" type="sibTrans" cxnId="{F9960343-AB29-4F33-B4CE-6735D9866BDA}">
      <dgm:prSet/>
      <dgm:spPr/>
      <dgm:t>
        <a:bodyPr/>
        <a:lstStyle/>
        <a:p>
          <a:endParaRPr lang="ru-RU"/>
        </a:p>
      </dgm:t>
    </dgm:pt>
    <dgm:pt modelId="{B425928D-5B29-41F2-9725-6453AAB70FDF}" type="pres">
      <dgm:prSet presAssocID="{B7756DBD-CD54-47D3-AC76-62A94322FA5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55C826B-DA1C-4D87-88A0-5B402E630A67}" type="pres">
      <dgm:prSet presAssocID="{E849DFB3-10A1-49B0-8F28-0DED769C9CE9}" presName="linNode" presStyleCnt="0"/>
      <dgm:spPr/>
    </dgm:pt>
    <dgm:pt modelId="{65F80387-712C-4C0B-AA32-258CEB02B136}" type="pres">
      <dgm:prSet presAssocID="{E849DFB3-10A1-49B0-8F28-0DED769C9CE9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B4630B-E0FA-4B2A-811C-3B1B7C431B16}" type="pres">
      <dgm:prSet presAssocID="{E849DFB3-10A1-49B0-8F28-0DED769C9CE9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63583-36C1-499C-B4BE-7889D6051279}" type="pres">
      <dgm:prSet presAssocID="{04D61306-6055-4130-B76A-C04DB5B7D50F}" presName="spacing" presStyleCnt="0"/>
      <dgm:spPr/>
    </dgm:pt>
    <dgm:pt modelId="{94EF2789-9238-4879-A88D-6A88124319D9}" type="pres">
      <dgm:prSet presAssocID="{0F8A4B89-64BD-4F49-BFA3-844CAE577180}" presName="linNode" presStyleCnt="0"/>
      <dgm:spPr/>
    </dgm:pt>
    <dgm:pt modelId="{BDCC67C0-2660-4666-925E-749AEEF62CD2}" type="pres">
      <dgm:prSet presAssocID="{0F8A4B89-64BD-4F49-BFA3-844CAE577180}" presName="parentShp" presStyleLbl="node1" presStyleIdx="1" presStyleCnt="2" custLinFactNeighborX="-20649" custLinFactNeighborY="3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6473F-106D-4525-99D2-E31C79446001}" type="pres">
      <dgm:prSet presAssocID="{0F8A4B89-64BD-4F49-BFA3-844CAE577180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960343-AB29-4F33-B4CE-6735D9866BDA}" srcId="{0F8A4B89-64BD-4F49-BFA3-844CAE577180}" destId="{BAC13324-A4AD-4107-8538-35FDDC65C2E9}" srcOrd="0" destOrd="0" parTransId="{50EC058D-38C3-4427-8B23-59920CE357C9}" sibTransId="{7A4B5B7C-2092-4C4E-A0C2-FDF0858DE2F3}"/>
    <dgm:cxn modelId="{C0E4E1B0-5542-4E1E-85FE-9BD3E6E11DFF}" type="presOf" srcId="{B7756DBD-CD54-47D3-AC76-62A94322FA58}" destId="{B425928D-5B29-41F2-9725-6453AAB70FDF}" srcOrd="0" destOrd="0" presId="urn:microsoft.com/office/officeart/2005/8/layout/vList6"/>
    <dgm:cxn modelId="{3C038661-1687-4A16-8A0E-B93D84299784}" srcId="{B7756DBD-CD54-47D3-AC76-62A94322FA58}" destId="{0F8A4B89-64BD-4F49-BFA3-844CAE577180}" srcOrd="1" destOrd="0" parTransId="{FAB2AEA4-BD81-42A0-8CD3-D0847DB86DE9}" sibTransId="{06F07252-768C-44AC-8C7D-16A8A8147317}"/>
    <dgm:cxn modelId="{EE0CBDDB-BDE6-4172-B788-289060003B03}" type="presOf" srcId="{E849DFB3-10A1-49B0-8F28-0DED769C9CE9}" destId="{65F80387-712C-4C0B-AA32-258CEB02B136}" srcOrd="0" destOrd="0" presId="urn:microsoft.com/office/officeart/2005/8/layout/vList6"/>
    <dgm:cxn modelId="{9353694F-5B84-4DBF-B86A-37340389E822}" srcId="{B7756DBD-CD54-47D3-AC76-62A94322FA58}" destId="{E849DFB3-10A1-49B0-8F28-0DED769C9CE9}" srcOrd="0" destOrd="0" parTransId="{1B874C8E-8E43-4FE0-890D-4395A56A4B46}" sibTransId="{04D61306-6055-4130-B76A-C04DB5B7D50F}"/>
    <dgm:cxn modelId="{2644EAB7-0E14-4D1C-BF4C-454274038611}" srcId="{E849DFB3-10A1-49B0-8F28-0DED769C9CE9}" destId="{35D1CB13-503B-4E70-9180-17132D0312FA}" srcOrd="0" destOrd="0" parTransId="{6ED90389-B913-46EC-BEF5-2BD82ABF920E}" sibTransId="{E1824542-ECE7-4DAA-9E11-7E30036CE25B}"/>
    <dgm:cxn modelId="{7FCF9251-E0FC-4C90-96C5-B617797A55CC}" type="presOf" srcId="{0F8A4B89-64BD-4F49-BFA3-844CAE577180}" destId="{BDCC67C0-2660-4666-925E-749AEEF62CD2}" srcOrd="0" destOrd="0" presId="urn:microsoft.com/office/officeart/2005/8/layout/vList6"/>
    <dgm:cxn modelId="{3EBE3128-0FE8-4C51-A65D-A813AB6A841D}" type="presOf" srcId="{BAC13324-A4AD-4107-8538-35FDDC65C2E9}" destId="{9B16473F-106D-4525-99D2-E31C79446001}" srcOrd="0" destOrd="0" presId="urn:microsoft.com/office/officeart/2005/8/layout/vList6"/>
    <dgm:cxn modelId="{5371A3E6-1BF8-45C2-AF1A-2CB3D06594C7}" type="presOf" srcId="{35D1CB13-503B-4E70-9180-17132D0312FA}" destId="{6AB4630B-E0FA-4B2A-811C-3B1B7C431B16}" srcOrd="0" destOrd="0" presId="urn:microsoft.com/office/officeart/2005/8/layout/vList6"/>
    <dgm:cxn modelId="{D850A839-4BC7-4F37-AFBD-FE1A2A0B2118}" type="presParOf" srcId="{B425928D-5B29-41F2-9725-6453AAB70FDF}" destId="{055C826B-DA1C-4D87-88A0-5B402E630A67}" srcOrd="0" destOrd="0" presId="urn:microsoft.com/office/officeart/2005/8/layout/vList6"/>
    <dgm:cxn modelId="{96E56D80-4DBA-4F0A-9928-A37B6F752ACA}" type="presParOf" srcId="{055C826B-DA1C-4D87-88A0-5B402E630A67}" destId="{65F80387-712C-4C0B-AA32-258CEB02B136}" srcOrd="0" destOrd="0" presId="urn:microsoft.com/office/officeart/2005/8/layout/vList6"/>
    <dgm:cxn modelId="{827DCE34-A188-4153-A654-01B12D6CC8F5}" type="presParOf" srcId="{055C826B-DA1C-4D87-88A0-5B402E630A67}" destId="{6AB4630B-E0FA-4B2A-811C-3B1B7C431B16}" srcOrd="1" destOrd="0" presId="urn:microsoft.com/office/officeart/2005/8/layout/vList6"/>
    <dgm:cxn modelId="{F0E0E84B-7285-4FA2-B228-DE641EE9C3C7}" type="presParOf" srcId="{B425928D-5B29-41F2-9725-6453AAB70FDF}" destId="{E9363583-36C1-499C-B4BE-7889D6051279}" srcOrd="1" destOrd="0" presId="urn:microsoft.com/office/officeart/2005/8/layout/vList6"/>
    <dgm:cxn modelId="{AE7CCD08-252A-41BD-83D0-1E6F0EBC01F6}" type="presParOf" srcId="{B425928D-5B29-41F2-9725-6453AAB70FDF}" destId="{94EF2789-9238-4879-A88D-6A88124319D9}" srcOrd="2" destOrd="0" presId="urn:microsoft.com/office/officeart/2005/8/layout/vList6"/>
    <dgm:cxn modelId="{EF4AD63B-F596-4F0D-92D1-7CA476E59547}" type="presParOf" srcId="{94EF2789-9238-4879-A88D-6A88124319D9}" destId="{BDCC67C0-2660-4666-925E-749AEEF62CD2}" srcOrd="0" destOrd="0" presId="urn:microsoft.com/office/officeart/2005/8/layout/vList6"/>
    <dgm:cxn modelId="{41F50B3F-78A8-42DD-80B1-8EF40F9F14B8}" type="presParOf" srcId="{94EF2789-9238-4879-A88D-6A88124319D9}" destId="{9B16473F-106D-4525-99D2-E31C7944600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0.689</cdr:x>
      <cdr:y>0.41155</cdr:y>
    </cdr:from>
    <cdr:to>
      <cdr:x>0.90949</cdr:x>
      <cdr:y>0.55401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300192" y="1872208"/>
          <a:ext cx="2016224" cy="64807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85000"/>
          </a:schemeClr>
        </a:solidFill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/>
            <a:t>Собственные доходы Ингарского сельского поселения составляют %:</a:t>
          </a:r>
          <a:endParaRPr lang="ru-RU" dirty="0"/>
        </a:p>
      </cdr:txBody>
    </cdr:sp>
  </cdr:relSizeAnchor>
  <cdr:relSizeAnchor xmlns:cdr="http://schemas.openxmlformats.org/drawingml/2006/chartDrawing">
    <cdr:from>
      <cdr:x>0.87799</cdr:x>
      <cdr:y>0.52235</cdr:y>
    </cdr:from>
    <cdr:to>
      <cdr:x>0.97799</cdr:x>
      <cdr:y>0.72336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028384" y="23762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230BC-76B0-4406-886B-2B2E325456D2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57476-A245-40AF-B817-18D707A472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815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57476-A245-40AF-B817-18D707A472E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5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 smtClean="0"/>
              <a:t>Образец заголовка</a:t>
            </a:r>
            <a:endParaRPr lang="en-US" altLang="zh-CN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SimSun" pitchFamily="2" charset="-122"/>
              </a:defRPr>
            </a:lvl1pPr>
          </a:lstStyle>
          <a:p>
            <a:fld id="{FFC56AC1-8692-44C5-94DB-8A02EBB95D78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SimSun" pitchFamily="2" charset="-122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SimSun" pitchFamily="2" charset="-122"/>
              </a:defRPr>
            </a:lvl1pPr>
          </a:lstStyle>
          <a:p>
            <a:fld id="{69BF0106-38E7-4A05-9277-B1334DF1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>
    <p:pull dir="l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4572000" y="4350006"/>
            <a:ext cx="432048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проекту решения совета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Ингарского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сельского поселения Приволжского муниципального района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 бюджете Ингарского сельского поселения Приволжского муниципального района на 2023 год и плановый период 2024 и 2025годов»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3275856" y="2044298"/>
            <a:ext cx="547260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00" algn="l"/>
              </a:tabLst>
            </a:pPr>
            <a:r>
              <a:rPr kumimoji="0" lang="ru-RU" sz="5400" b="1" i="1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</a:t>
            </a:r>
            <a:endParaRPr kumimoji="0" lang="ru-RU" sz="900" b="1" i="0" u="none" strike="noStrike" spc="50" normalizeH="0" baseline="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00" algn="l"/>
              </a:tabLst>
            </a:pPr>
            <a:r>
              <a:rPr kumimoji="0" lang="ru-RU" sz="5400" b="1" i="1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1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ГРАЖДАН </a:t>
            </a:r>
            <a:endParaRPr kumimoji="0" lang="ru-RU" sz="700" b="1" i="0" u="none" strike="noStrike" spc="50" normalizeH="0" baseline="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00" algn="l"/>
              </a:tabLst>
            </a:pP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9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00" algn="l"/>
              </a:tabLst>
            </a:pPr>
            <a:endParaRPr kumimoji="0" lang="ru-RU" sz="20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171400"/>
            <a:ext cx="9144000" cy="102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</a:t>
            </a:r>
            <a:r>
              <a:rPr lang="ru-RU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алог на доходы 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физических лиц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264656"/>
              </p:ext>
            </p:extLst>
          </p:nvPr>
        </p:nvGraphicFramePr>
        <p:xfrm>
          <a:off x="251520" y="908720"/>
          <a:ext cx="8712968" cy="570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3469"/>
                <a:gridCol w="2247131"/>
                <a:gridCol w="949528"/>
                <a:gridCol w="1033742"/>
                <a:gridCol w="132909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Утверждено решением Совета Ингарского сельского поселения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(первоначально)</a:t>
                      </a:r>
                      <a:endParaRPr lang="ru-RU" sz="14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Предусмотрено проектом решения Совета Ингарского сельского поселения</a:t>
                      </a:r>
                      <a:endParaRPr lang="ru-RU" sz="14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2022</a:t>
                      </a:r>
                      <a:endParaRPr lang="ru-RU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2023</a:t>
                      </a:r>
                      <a:endParaRPr lang="ru-RU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2024</a:t>
                      </a:r>
                      <a:endParaRPr lang="ru-RU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2025</a:t>
                      </a:r>
                      <a:endParaRPr lang="ru-RU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Налог на доходы физических лиц, всего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244,85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280,50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286,50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250,80</a:t>
                      </a:r>
                      <a:endParaRPr lang="ru-RU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НДФЛ с доходов, источником которых является налоговый агент, за исключение</a:t>
                      </a:r>
                      <a:r>
                        <a:rPr lang="ru-RU" sz="1200" baseline="0" dirty="0" smtClean="0"/>
                        <a:t> и уплата налога осуществляются в соответствии со статьями 227,   227,1  и 228 Налогового кодекса РФ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239,50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249,50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255,00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262,50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НДФЛ с доходов, полученных</a:t>
                      </a:r>
                      <a:r>
                        <a:rPr lang="ru-RU" sz="1200" baseline="0" dirty="0" smtClean="0"/>
                        <a:t> от осуществления деятельности физическими лицами, зарегистрированными в качестве индивидуальных предпринимателей, нотариусов, занимающихся частной практикой, адвокатов, учредивших адвокатские кабинеты, и других лиц, занимающихся частной практикой в соответствии со статьей 227 Налогового кодекса РФ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0,35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25,00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25,00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25,00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НДФЛ с доходов, полученных физическими лицами в соответствии со статьей 228 Налогового кодекса РФ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5,0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6,5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riginal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692697"/>
            <a:ext cx="9144000" cy="616530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043608" y="260648"/>
            <a:ext cx="7239931" cy="1754326"/>
          </a:xfrm>
          <a:prstGeom prst="rect">
            <a:avLst/>
          </a:prstGeom>
          <a:solidFill>
            <a:schemeClr val="lt1">
              <a:alpha val="63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rgbClr val="0070C0"/>
                </a:solidFill>
              </a:rPr>
              <a:t>Налог на имущество</a:t>
            </a:r>
          </a:p>
          <a:p>
            <a:pPr algn="ctr"/>
            <a:r>
              <a:rPr lang="ru-RU" sz="5400" b="1" dirty="0" smtClean="0">
                <a:ln w="50800"/>
                <a:solidFill>
                  <a:srgbClr val="0070C0"/>
                </a:solidFill>
              </a:rPr>
              <a:t> физических лиц</a:t>
            </a:r>
            <a:endParaRPr lang="ru-RU" sz="5400" b="1" dirty="0">
              <a:ln w="50800"/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509120"/>
            <a:ext cx="773317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2023 - 770,0 тыс.руб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5229200"/>
            <a:ext cx="773317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2024 - 795,0 тыс.руб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5949280"/>
            <a:ext cx="773317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2025 - 800,0 тыс.руб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84404" y="3284984"/>
            <a:ext cx="1954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100%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39972652general_pages_i50245_socialno_nezashchishchennye_jiteli_syol_marksovskogo_raiona_poluchili_lgoty_po_zemelnomu_nalogu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83568" y="404664"/>
            <a:ext cx="75608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Земельный</a:t>
            </a:r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налог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4962" y="1844824"/>
            <a:ext cx="6167650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2023 год – 1070,00</a:t>
            </a:r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тыс.руб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2024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год –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1090,00 тыс.руб.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2025 год – 1130,00 тыс.руб.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 descr="9tsWejio7b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4077072"/>
            <a:ext cx="2913137" cy="25474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660232" y="4496278"/>
            <a:ext cx="2005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100%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56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132856"/>
            <a:ext cx="5196408" cy="292298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454944" y="332656"/>
            <a:ext cx="66770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Налоги на </a:t>
            </a:r>
          </a:p>
          <a:p>
            <a:pPr algn="ctr"/>
            <a:r>
              <a:rPr lang="ru-RU" sz="5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совокупный доход</a:t>
            </a:r>
            <a:endParaRPr lang="ru-RU" sz="5400" b="1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1169" y="5085184"/>
            <a:ext cx="72435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Единый сельскохозяйственный </a:t>
            </a:r>
            <a:r>
              <a:rPr lang="ru-RU" sz="1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налог запланирован в 2023г.</a:t>
            </a:r>
            <a:r>
              <a:rPr lang="ru-RU" sz="16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16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размере -9,00тыс. </a:t>
            </a:r>
            <a:r>
              <a:rPr lang="ru-RU" sz="1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r>
              <a:rPr lang="ru-RU" sz="16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уб</a:t>
            </a: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., </a:t>
            </a:r>
            <a:r>
              <a:rPr lang="ru-RU" sz="1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2024 г – 9,00тыс.руб.,в 2025 г -15,00 тыс.руб.</a:t>
            </a:r>
            <a:endParaRPr lang="ru-RU" sz="1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inance_maj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3462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83568" y="548680"/>
            <a:ext cx="7911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Неналоговые доходы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300" y="5301208"/>
            <a:ext cx="82503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 2023 году – 281,92 тыс.руб.</a:t>
            </a:r>
          </a:p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 2024-2025 годах по 46,26 тыс.руб.</a:t>
            </a:r>
            <a:endParaRPr lang="ru-RU" sz="3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9707" y="3068960"/>
            <a:ext cx="181652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3%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inance_maj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3462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83568" y="548680"/>
            <a:ext cx="7911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Неналоговые доходы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558779"/>
              </p:ext>
            </p:extLst>
          </p:nvPr>
        </p:nvGraphicFramePr>
        <p:xfrm>
          <a:off x="1043608" y="1503644"/>
          <a:ext cx="7272808" cy="48026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20280"/>
                <a:gridCol w="1656184"/>
                <a:gridCol w="1008112"/>
                <a:gridCol w="864096"/>
                <a:gridCol w="122413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доходов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Утверждено решением Совета</a:t>
                      </a:r>
                      <a:endParaRPr lang="ru-RU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Предусмотрено проектом решения Совета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</a:t>
                      </a:r>
                      <a:endParaRPr lang="ru-RU" dirty="0"/>
                    </a:p>
                  </a:txBody>
                  <a:tcPr anchor="ctr"/>
                </a:tc>
              </a:tr>
              <a:tr h="13228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Получаемые</a:t>
                      </a:r>
                      <a:r>
                        <a:rPr lang="ru-RU" sz="1400" baseline="0" dirty="0" smtClean="0"/>
                        <a:t> в виде арендной платы , а также средства от продажи права на заключение договоров аренды земли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11,46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11,46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11,46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11,46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Доходы от сдачи в аренду имущества составляющего казну сельских</a:t>
                      </a:r>
                      <a:r>
                        <a:rPr lang="ru-RU" sz="1400" baseline="0" dirty="0" smtClean="0"/>
                        <a:t> поселений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3,70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14,80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Доходы от компенсации затрат бюджетов сельских поселений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243,23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235,66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0,00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Прочие неналоговые доходы бюджетных поселений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34,8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34,8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34,8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34,8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оммерческ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4293096"/>
            <a:ext cx="2627784" cy="25649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5576" y="548680"/>
            <a:ext cx="74338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Доходы от сдачи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 аренду имущества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0127" y="4869160"/>
            <a:ext cx="41102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11,46</a:t>
            </a:r>
            <a:r>
              <a:rPr lang="ru-RU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тыс.руб.</a:t>
            </a:r>
            <a:endParaRPr lang="ru-RU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636912"/>
            <a:ext cx="773461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Базовая тарифная ставка </a:t>
            </a:r>
          </a:p>
          <a:p>
            <a:pPr algn="ctr"/>
            <a:r>
              <a:rPr lang="ru-RU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арендной платы</a:t>
            </a:r>
          </a:p>
          <a:p>
            <a:pPr algn="ctr"/>
            <a:r>
              <a:rPr lang="ru-RU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– 950 руб. за один кв.м</a:t>
            </a:r>
            <a:endParaRPr lang="ru-RU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5733256"/>
            <a:ext cx="16289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100%</a:t>
            </a:r>
            <a:endParaRPr lang="ru-RU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wealth_managemen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23928" y="0"/>
            <a:ext cx="5004048" cy="33360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5576" y="692696"/>
            <a:ext cx="28421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Прочие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доходы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949280"/>
            <a:ext cx="820891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ачисляются в бюджет 100%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71911945"/>
              </p:ext>
            </p:extLst>
          </p:nvPr>
        </p:nvGraphicFramePr>
        <p:xfrm>
          <a:off x="683568" y="2924944"/>
          <a:ext cx="8136904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5e9994dfceea3844999360c2ff60dc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6720"/>
            <a:ext cx="9144000" cy="643128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79512" y="2636912"/>
            <a:ext cx="8712968" cy="2985433"/>
          </a:xfrm>
          <a:prstGeom prst="rect">
            <a:avLst/>
          </a:prstGeom>
          <a:solidFill>
            <a:schemeClr val="accent5">
              <a:alpha val="7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Областной 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</a:t>
            </a:r>
            <a:endParaRPr lang="ru-RU" sz="2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Tx/>
              <a:buChar char="-"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дотации на выравнивание бюджетной обеспеченности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2023- 9451,70т.руб., 2024-9396,60т.руб.,2025-9396,60т.руб.</a:t>
            </a:r>
          </a:p>
          <a:p>
            <a:pPr>
              <a:buFontTx/>
              <a:buChar char="-"/>
            </a:pP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субсидии бюджетам муниципальных образований Ивановской области на софинансирование расходов, связанных с поэтапным доведением средней заработной платы работников культуры , до средней заработной платы в Ивановской области в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2023- 1082,51т.руб.</a:t>
            </a:r>
          </a:p>
          <a:p>
            <a:pPr>
              <a:buFontTx/>
              <a:buChar char="-"/>
            </a:pP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субсидии бюджетам сельских поселения на поддержку отрасли культуры на 2023 г – 15,00т.руб;</a:t>
            </a:r>
          </a:p>
        </p:txBody>
      </p:sp>
      <p:sp>
        <p:nvSpPr>
          <p:cNvPr id="56329" name="AutoShape 9"/>
          <p:cNvSpPr>
            <a:spLocks noChangeArrowheads="1"/>
          </p:cNvSpPr>
          <p:nvPr/>
        </p:nvSpPr>
        <p:spPr bwMode="auto">
          <a:xfrm>
            <a:off x="179512" y="260648"/>
            <a:ext cx="8766051" cy="1008112"/>
          </a:xfrm>
          <a:prstGeom prst="plaque">
            <a:avLst>
              <a:gd name="adj" fmla="val 16667"/>
            </a:avLst>
          </a:prstGeom>
          <a:solidFill>
            <a:srgbClr val="FFFFFF">
              <a:alpha val="58000"/>
            </a:srgbClr>
          </a:solidFill>
          <a:ln w="95250">
            <a:solidFill>
              <a:srgbClr val="FFFFC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Объем безвозмездных поступлений в бюджет поселения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2023 год и на плановый период 2024 и 2025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-1654536"/>
            <a:ext cx="184731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83034" y="21189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			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98072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196752"/>
            <a:ext cx="8712968" cy="1446550"/>
          </a:xfrm>
          <a:prstGeom prst="rect">
            <a:avLst/>
          </a:prstGeom>
          <a:solidFill>
            <a:schemeClr val="accent5">
              <a:alpha val="77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Федеральный бюджет</a:t>
            </a:r>
          </a:p>
          <a:p>
            <a:pPr>
              <a:buFontTx/>
              <a:buChar char="-"/>
            </a:pP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субвенции бюджетам поселений на осуществление первичного воинского учета на территориях, где отсутствуют военные комиссариаты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2023-246,500 т.руб., 2024-254,90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т.руб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..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emeen-budj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652198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8676" name="WordArt 4"/>
          <p:cNvSpPr>
            <a:spLocks noChangeArrowheads="1" noChangeShapeType="1" noTextEdit="1"/>
          </p:cNvSpPr>
          <p:nvPr/>
        </p:nvSpPr>
        <p:spPr bwMode="auto">
          <a:xfrm>
            <a:off x="2267744" y="260648"/>
            <a:ext cx="6677025" cy="1637481"/>
          </a:xfrm>
          <a:prstGeom prst="rect">
            <a:avLst/>
          </a:prstGeom>
          <a:solidFill>
            <a:schemeClr val="lt1">
              <a:alpha val="76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211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Параметры расходной части бюджета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Ингарского сельского поселения</a:t>
            </a:r>
          </a:p>
          <a:p>
            <a:pPr algn="ctr" rtl="0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 2023 год </a:t>
            </a:r>
          </a:p>
          <a:p>
            <a:pPr algn="ctr" rtl="0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 на плановый период 2024и 2025гг.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3265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1800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71703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120791320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0" y="3171825"/>
            <a:ext cx="3810000" cy="36861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131840" y="3284984"/>
            <a:ext cx="511256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2023 – 13192,13 тыс.руб.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59832" y="4221088"/>
            <a:ext cx="54006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2024 – 11587,68 тыс.руб.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87824" y="5195502"/>
            <a:ext cx="549122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2025 – 11097,77 тыс.руб.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5" name="AutoShape 7"/>
          <p:cNvSpPr>
            <a:spLocks noChangeArrowheads="1"/>
          </p:cNvSpPr>
          <p:nvPr/>
        </p:nvSpPr>
        <p:spPr bwMode="auto">
          <a:xfrm>
            <a:off x="1115616" y="548680"/>
            <a:ext cx="7488832" cy="3096344"/>
          </a:xfrm>
          <a:prstGeom prst="snip1Rect">
            <a:avLst>
              <a:gd name="adj" fmla="val 48183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47000">
                <a:srgbClr val="E6E6E6"/>
              </a:gs>
            </a:gsLst>
            <a:lin ang="5400000" scaled="0"/>
          </a:gradFill>
          <a:ln w="3175">
            <a:solidFill>
              <a:srgbClr val="EAF1D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бюджета разработан в соответствии с бюджетным и налоговым обязательством РФ, порядком составления бюджета Ингарского сельского поселения на 2023 год и плановый период 2024 и 2025 годов на основе: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3" name="AutoShape 5"/>
          <p:cNvSpPr>
            <a:spLocks noChangeArrowheads="1"/>
          </p:cNvSpPr>
          <p:nvPr/>
        </p:nvSpPr>
        <p:spPr bwMode="auto">
          <a:xfrm>
            <a:off x="827584" y="3140968"/>
            <a:ext cx="6912768" cy="1296144"/>
          </a:xfrm>
          <a:prstGeom prst="corner">
            <a:avLst/>
          </a:prstGeom>
          <a:gradFill rotWithShape="1">
            <a:gsLst>
              <a:gs pos="0">
                <a:srgbClr val="FFFFCC">
                  <a:alpha val="64000"/>
                </a:srgbClr>
              </a:gs>
              <a:gs pos="100000">
                <a:srgbClr val="FFFFCC">
                  <a:gamma/>
                  <a:tint val="73725"/>
                  <a:invGamma/>
                </a:srgbClr>
              </a:gs>
            </a:gsLst>
            <a:lin ang="5400000" scaled="1"/>
          </a:gradFill>
          <a:ln w="25400" cmpd="sng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ежегодного послания Президента РФ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Федеральному Собранию РФ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                                 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                    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          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0" y="90872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1" name="AutoShape 3"/>
          <p:cNvSpPr>
            <a:spLocks noChangeArrowheads="1"/>
          </p:cNvSpPr>
          <p:nvPr/>
        </p:nvSpPr>
        <p:spPr bwMode="auto">
          <a:xfrm>
            <a:off x="1043608" y="4077072"/>
            <a:ext cx="7128792" cy="1296144"/>
          </a:xfrm>
          <a:prstGeom prst="corner">
            <a:avLst/>
          </a:prstGeom>
          <a:gradFill rotWithShape="1">
            <a:gsLst>
              <a:gs pos="0">
                <a:srgbClr val="FFFFCC">
                  <a:alpha val="60001"/>
                </a:srgbClr>
              </a:gs>
              <a:gs pos="100000">
                <a:srgbClr val="FFFFCC">
                  <a:gamma/>
                  <a:tint val="73725"/>
                  <a:invGamma/>
                </a:srgbClr>
              </a:gs>
            </a:gsLst>
            <a:lin ang="5400000" scaled="1"/>
          </a:gradFill>
          <a:ln w="254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прогноза социально-экономического развития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Ингарского сельского поселения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AutoShape 4"/>
          <p:cNvSpPr>
            <a:spLocks noChangeArrowheads="1"/>
          </p:cNvSpPr>
          <p:nvPr/>
        </p:nvSpPr>
        <p:spPr bwMode="auto">
          <a:xfrm>
            <a:off x="1475656" y="5085184"/>
            <a:ext cx="6984776" cy="1224136"/>
          </a:xfrm>
          <a:prstGeom prst="corner">
            <a:avLst/>
          </a:prstGeom>
          <a:gradFill rotWithShape="1">
            <a:gsLst>
              <a:gs pos="0">
                <a:srgbClr val="FFFFCC">
                  <a:alpha val="70000"/>
                </a:srgbClr>
              </a:gs>
              <a:gs pos="100000">
                <a:srgbClr val="FFFFCC">
                  <a:gamma/>
                  <a:tint val="33725"/>
                  <a:invGamma/>
                </a:srgbClr>
              </a:gs>
            </a:gsLst>
            <a:lin ang="5400000" scaled="1"/>
          </a:gradFill>
          <a:ln w="254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муниципальных программ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Ингарского сельского поселения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emeen-budj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5652198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3265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1800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71703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120791320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0" y="3171825"/>
            <a:ext cx="3810000" cy="36861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87624" y="188640"/>
            <a:ext cx="6912768" cy="8446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Расходы бюджета Ингарского сельского поселения Приволжского муниципального района по разделам в 2023-2025годах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830961"/>
              </p:ext>
            </p:extLst>
          </p:nvPr>
        </p:nvGraphicFramePr>
        <p:xfrm>
          <a:off x="539550" y="1397000"/>
          <a:ext cx="8352929" cy="459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0481"/>
                <a:gridCol w="1611968"/>
                <a:gridCol w="1245612"/>
                <a:gridCol w="1099069"/>
                <a:gridCol w="102579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Наименование раздела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</a:rPr>
                        <a:t>в действующей редакции)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2024 год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Общегосударственные вопросы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6029,29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5690,57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5361,63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5216,63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Мобилизационная и вневойсковая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подготовка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252,68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246,50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254,90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Национальная безопасность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и правоохранительная деятельность</a:t>
                      </a:r>
                      <a:endParaRPr lang="ru-RU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160,00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160,00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160,00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160,00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Национальная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экономика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2433,50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Жилищно-коммунальное хозяйство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3199,64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1275,04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1194,61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1124,37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Образование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30,00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solidFill>
                            <a:schemeClr val="tx1"/>
                          </a:solidFill>
                        </a:rPr>
                        <a:t>30,00</a:t>
                      </a:r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10,00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Культура, кинематография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5496,34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5167,42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4028,94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3964,17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Социальная политика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518,87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552,60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552,60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552,60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Физическая культура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70,00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70,00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70,00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70,0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всего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18190,32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13192,13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11587,68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11097,77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956376" y="1162001"/>
            <a:ext cx="648073" cy="203919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 smtClean="0">
              <a:solidFill>
                <a:schemeClr val="tx1"/>
              </a:solidFill>
            </a:endParaRPr>
          </a:p>
          <a:p>
            <a:pPr algn="ctr"/>
            <a:endParaRPr lang="ru-RU" sz="900" dirty="0">
              <a:solidFill>
                <a:schemeClr val="tx1"/>
              </a:solidFill>
            </a:endParaRPr>
          </a:p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Тыс.руб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27036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emeen-budj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652198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8676" name="WordArt 4"/>
          <p:cNvSpPr>
            <a:spLocks noChangeArrowheads="1" noChangeShapeType="1" noTextEdit="1"/>
          </p:cNvSpPr>
          <p:nvPr/>
        </p:nvSpPr>
        <p:spPr bwMode="auto">
          <a:xfrm>
            <a:off x="2267744" y="332656"/>
            <a:ext cx="6677025" cy="701377"/>
          </a:xfrm>
          <a:prstGeom prst="rect">
            <a:avLst/>
          </a:prstGeom>
          <a:solidFill>
            <a:schemeClr val="lt1">
              <a:alpha val="76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211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Норматив на содержании ОМСУ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3265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1800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71703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120791320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0" y="3171825"/>
            <a:ext cx="3810000" cy="3686175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213011"/>
              </p:ext>
            </p:extLst>
          </p:nvPr>
        </p:nvGraphicFramePr>
        <p:xfrm>
          <a:off x="2771800" y="3068960"/>
          <a:ext cx="6096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584176"/>
                <a:gridCol w="1584176"/>
                <a:gridCol w="141548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2021</a:t>
                      </a:r>
                      <a:endParaRPr lang="ru-RU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2022</a:t>
                      </a:r>
                      <a:endParaRPr lang="ru-RU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2023</a:t>
                      </a:r>
                      <a:endParaRPr lang="ru-RU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3004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3008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2940</a:t>
                      </a:r>
                      <a:endParaRPr lang="ru-RU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Норматив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1911,3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1980,10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?</a:t>
                      </a:r>
                      <a:endParaRPr lang="ru-RU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Сумма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5741,54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5956,14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?</a:t>
                      </a:r>
                      <a:endParaRPr lang="ru-RU" sz="28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383758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400" dirty="0"/>
              <a:t> </a:t>
            </a:r>
          </a:p>
          <a:p>
            <a:pPr algn="ctr"/>
            <a:r>
              <a:rPr lang="ru-RU" sz="2000" b="1" dirty="0" smtClean="0"/>
              <a:t>Главным </a:t>
            </a:r>
            <a:r>
              <a:rPr lang="ru-RU" sz="2000" b="1" dirty="0"/>
              <a:t>инструментом, который призван обеспечить повышение результативности и эффективности бюджетных расходов, ориентированности на достижение целей муниципального управления, остаются муниципальные программы.</a:t>
            </a:r>
            <a:endParaRPr lang="ru-RU" altLang="ru-RU" sz="2000" b="1" dirty="0">
              <a:latin typeface="Arial" charset="0"/>
              <a:ea typeface="Calibri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26064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3284984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>
              <a:solidFill>
                <a:schemeClr val="accent2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147487"/>
              </p:ext>
            </p:extLst>
          </p:nvPr>
        </p:nvGraphicFramePr>
        <p:xfrm>
          <a:off x="395536" y="2276872"/>
          <a:ext cx="8568953" cy="3827748"/>
        </p:xfrm>
        <a:graphic>
          <a:graphicData uri="http://schemas.openxmlformats.org/drawingml/2006/table">
            <a:tbl>
              <a:tblPr/>
              <a:tblGrid>
                <a:gridCol w="5853155"/>
                <a:gridCol w="905266"/>
                <a:gridCol w="905266"/>
                <a:gridCol w="905266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Наименование муниципальной программы Ингарского сельского поселения</a:t>
                      </a: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2023 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2024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2025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Повышение эффективности </a:t>
                      </a:r>
                      <a:r>
                        <a:rPr lang="ru-RU" sz="16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деятельности органов местного </a:t>
                      </a:r>
                      <a:r>
                        <a:rPr lang="ru-RU" sz="1600" b="1" dirty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самоуправления в Ингарском сельском </a:t>
                      </a:r>
                      <a:r>
                        <a:rPr lang="ru-RU" sz="16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поселении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460,00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430,00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430,00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Пожарная безопасность и защита населения Ингарского сельского поселения Приволжского муниципального района 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160,00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160,00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160,00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89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Благоустройство </a:t>
                      </a:r>
                      <a:r>
                        <a:rPr lang="ru-RU" sz="16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территории Ингарского </a:t>
                      </a:r>
                      <a:r>
                        <a:rPr lang="ru-RU" sz="1600" b="1" dirty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сельского поселения Приволжского муниципального района 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1275,04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1194,61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1124,37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89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Управление и распоряжение муниципальным имуществом в Ингарском сельском поселении 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10,00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10,00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10,00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02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Развитие </a:t>
                      </a:r>
                      <a:r>
                        <a:rPr lang="ru-RU" sz="16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культуры,</a:t>
                      </a:r>
                      <a:r>
                        <a:rPr lang="ru-RU" sz="1600" b="1" baseline="0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 физической культуры и спорта в </a:t>
                      </a:r>
                      <a:r>
                        <a:rPr lang="ru-RU" sz="16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Ингарском</a:t>
                      </a:r>
                      <a:r>
                        <a:rPr lang="ru-RU" sz="1600" b="1" baseline="0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сельском поселении 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5237,42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4098,94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4034,17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40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ChangeArrowheads="1"/>
          </p:cNvSpPr>
          <p:nvPr/>
        </p:nvSpPr>
        <p:spPr bwMode="auto">
          <a:xfrm>
            <a:off x="323529" y="1556792"/>
            <a:ext cx="8578378" cy="2664296"/>
          </a:xfrm>
          <a:prstGeom prst="roundRect">
            <a:avLst/>
          </a:prstGeom>
          <a:gradFill rotWithShape="1">
            <a:gsLst>
              <a:gs pos="0">
                <a:srgbClr val="FFFFD5"/>
              </a:gs>
              <a:gs pos="100000">
                <a:srgbClr val="FFFFD5">
                  <a:gamma/>
                  <a:tint val="33333"/>
                  <a:invGamma/>
                </a:srgbClr>
              </a:gs>
            </a:gsLst>
            <a:lin ang="5400000" scaled="1"/>
          </a:gradFill>
          <a:ln w="63500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Целью программы  является: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создание необходимых условий для эффективной реализации органами местного самоуправления полномочий по решению вопросов местного значения;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уровня профессионализма выборных должностных лиц, служащих и муниципальных служащих органов местного самоуправления Ингарского сельского поселения;</a:t>
            </a:r>
          </a:p>
          <a:p>
            <a:r>
              <a:rPr lang="ru-RU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-повышение </a:t>
            </a:r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доверия граждан к муниципальной службе, обеспечение открытости и прозрачности муниципальной службы;</a:t>
            </a:r>
          </a:p>
          <a:p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создание единой муниципальной информационной системы; развитие материально-технической базы органов местного самоуправления поселения.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125" algn="l"/>
                <a:tab pos="4625975" algn="ctr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125" algn="l"/>
                <a:tab pos="4625975" algn="ctr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>
            <a:off x="251520" y="260649"/>
            <a:ext cx="8640960" cy="1224136"/>
          </a:xfrm>
          <a:prstGeom prst="round2DiagRect">
            <a:avLst>
              <a:gd name="adj1" fmla="val 41158"/>
              <a:gd name="adj2" fmla="val 0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cs typeface="Arial" pitchFamily="34" charset="0"/>
              </a:rPr>
              <a:t>Муниципальная программа «Повышение эффективности бюджетных расходов на развитие местного самоуправления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cs typeface="Arial" pitchFamily="34" charset="0"/>
              </a:rPr>
              <a:t>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cs typeface="Arial" pitchFamily="34" charset="0"/>
              </a:rPr>
              <a:t>Ингарском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cs typeface="Arial" pitchFamily="34" charset="0"/>
              </a:rPr>
              <a:t> сельском поселении»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269177"/>
              </p:ext>
            </p:extLst>
          </p:nvPr>
        </p:nvGraphicFramePr>
        <p:xfrm>
          <a:off x="260947" y="4365104"/>
          <a:ext cx="8640960" cy="2344226"/>
        </p:xfrm>
        <a:graphic>
          <a:graphicData uri="http://schemas.openxmlformats.org/drawingml/2006/table">
            <a:tbl>
              <a:tblPr/>
              <a:tblGrid>
                <a:gridCol w="4893153"/>
                <a:gridCol w="1249269"/>
                <a:gridCol w="1249269"/>
                <a:gridCol w="1249269"/>
              </a:tblGrid>
              <a:tr h="183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solidFill>
                            <a:srgbClr val="632423"/>
                          </a:solidFill>
                          <a:latin typeface="Times New Roman"/>
                          <a:ea typeface="Calibri"/>
                        </a:rPr>
                        <a:t>Наименование подпрограммы</a:t>
                      </a: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solidFill>
                            <a:srgbClr val="632423"/>
                          </a:solidFill>
                          <a:latin typeface="Times New Roman"/>
                          <a:ea typeface="Calibri"/>
                        </a:rPr>
                        <a:t>2023</a:t>
                      </a: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Calibri"/>
                        </a:rPr>
                        <a:t>2024</a:t>
                      </a: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Calibri"/>
                        </a:rPr>
                        <a:t>2025</a:t>
                      </a: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</a:tr>
              <a:tr h="197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rgbClr val="632423"/>
                          </a:solidFill>
                          <a:latin typeface="Times New Roman"/>
                          <a:ea typeface="Calibri"/>
                        </a:rPr>
                        <a:t>1</a:t>
                      </a: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rgbClr val="632423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632423"/>
                          </a:solidFill>
                          <a:latin typeface="Times New Roman"/>
                          <a:ea typeface="Calibri"/>
                        </a:rPr>
                        <a:t>Всего</a:t>
                      </a:r>
                      <a:endParaRPr lang="ru-RU" sz="1800" b="1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632423"/>
                          </a:solidFill>
                          <a:latin typeface="Times New Roman"/>
                          <a:ea typeface="Calibri"/>
                        </a:rPr>
                        <a:t>460,00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430,00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430,00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</a:tr>
              <a:tr h="269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latin typeface="Times New Roman"/>
                          <a:ea typeface="Calibri"/>
                        </a:rPr>
                        <a:t>в том числе:</a:t>
                      </a: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b="0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b="0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b="0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6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Подпрограмма </a:t>
                      </a:r>
                      <a:r>
                        <a:rPr lang="ru-RU" sz="14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«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местного самоуправления в Ингарском сельском поселении</a:t>
                      </a:r>
                      <a:r>
                        <a:rPr lang="ru-RU" sz="14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»</a:t>
                      </a:r>
                      <a:endParaRPr lang="ru-RU" sz="1400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60,00</a:t>
                      </a:r>
                      <a:endParaRPr lang="ru-RU" sz="2000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30,00</a:t>
                      </a:r>
                      <a:endParaRPr lang="ru-RU" sz="2000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30,00</a:t>
                      </a:r>
                      <a:endParaRPr lang="ru-RU" sz="2000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6307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Подпрограмма</a:t>
                      </a:r>
                      <a:r>
                        <a:rPr lang="ru-RU" sz="18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8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«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Информационная открытость и информатизация органа местного самоуправления Ингарского сельского поселения</a:t>
                      </a:r>
                      <a:r>
                        <a:rPr lang="ru-RU" sz="14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»</a:t>
                      </a:r>
                      <a:endParaRPr lang="ru-RU" sz="1400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400,00</a:t>
                      </a:r>
                      <a:endParaRPr lang="ru-RU" sz="2000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400,00</a:t>
                      </a:r>
                      <a:endParaRPr lang="ru-RU" sz="2000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400,00</a:t>
                      </a:r>
                      <a:endParaRPr lang="ru-RU" sz="2000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ChangeArrowheads="1"/>
          </p:cNvSpPr>
          <p:nvPr/>
        </p:nvSpPr>
        <p:spPr bwMode="auto">
          <a:xfrm>
            <a:off x="251520" y="1580349"/>
            <a:ext cx="8568952" cy="1200580"/>
          </a:xfrm>
          <a:prstGeom prst="roundRect">
            <a:avLst/>
          </a:prstGeom>
          <a:gradFill rotWithShape="1">
            <a:gsLst>
              <a:gs pos="0">
                <a:srgbClr val="FFFFD5"/>
              </a:gs>
              <a:gs pos="100000">
                <a:srgbClr val="FFFFFF"/>
              </a:gs>
            </a:gsLst>
            <a:lin ang="5400000" scaled="1"/>
          </a:gradFill>
          <a:ln w="63500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Целью муниципальной программы  является: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-обеспечение первичных мер безопасности в границах Ингарского сельского поселения;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-сокращение количества пожаров, снижение материального ущерба от пожаров, уменьшение гибели людей на территории сельского поселения.</a:t>
            </a:r>
            <a:r>
              <a:rPr kumimoji="0" lang="ru-RU" sz="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131840" y="2780928"/>
            <a:ext cx="554461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2022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160,0 тыс. руб.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2023 -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160,0 тыс.руб.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solidFill>
                  <a:srgbClr val="632423"/>
                </a:solidFill>
                <a:latin typeface="Times New Roman" pitchFamily="18" charset="0"/>
                <a:cs typeface="Times New Roman" pitchFamily="18" charset="0"/>
              </a:rPr>
              <a:t>2024  - 160,0 тыс.руб.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6" name="Oval 6"/>
          <p:cNvSpPr>
            <a:spLocks noChangeArrowheads="1"/>
          </p:cNvSpPr>
          <p:nvPr/>
        </p:nvSpPr>
        <p:spPr bwMode="auto">
          <a:xfrm>
            <a:off x="251520" y="-1"/>
            <a:ext cx="8424936" cy="1431533"/>
          </a:xfrm>
          <a:prstGeom prst="round2DiagRect">
            <a:avLst>
              <a:gd name="adj1" fmla="val 42979"/>
              <a:gd name="adj2" fmla="val 0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latin typeface="Calibri" pitchFamily="34" charset="0"/>
                <a:cs typeface="Arial" pitchFamily="34" charset="0"/>
              </a:rPr>
              <a:t>Муниципальная программа «Пожарная </a:t>
            </a:r>
            <a:r>
              <a:rPr lang="ru-RU" sz="2400" b="1" dirty="0" smtClean="0">
                <a:latin typeface="Calibri" pitchFamily="34" charset="0"/>
                <a:cs typeface="Arial" pitchFamily="34" charset="0"/>
              </a:rPr>
              <a:t>безопасность </a:t>
            </a:r>
            <a:r>
              <a:rPr lang="ru-RU" sz="2400" b="1" dirty="0">
                <a:latin typeface="Calibri" pitchFamily="34" charset="0"/>
                <a:cs typeface="Arial" pitchFamily="34" charset="0"/>
              </a:rPr>
              <a:t>и защита населения Ингарского сельского </a:t>
            </a:r>
            <a:r>
              <a:rPr lang="ru-RU" sz="2400" b="1" dirty="0" smtClean="0">
                <a:latin typeface="Calibri" pitchFamily="34" charset="0"/>
                <a:cs typeface="Arial" pitchFamily="34" charset="0"/>
              </a:rPr>
              <a:t>поселения Приволжского муниципального района»</a:t>
            </a:r>
            <a:endParaRPr lang="ru-RU" sz="2400" b="1" dirty="0"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83568" y="3284984"/>
            <a:ext cx="2952328" cy="29523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cat51975e3d8c51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12576" y="2922390"/>
            <a:ext cx="5364088" cy="3463314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096a37e0eb2525f82b2066a6749310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196752"/>
            <a:ext cx="4860032" cy="279451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7890" name="Oval 2"/>
          <p:cNvSpPr>
            <a:spLocks noChangeArrowheads="1"/>
          </p:cNvSpPr>
          <p:nvPr/>
        </p:nvSpPr>
        <p:spPr bwMode="auto">
          <a:xfrm>
            <a:off x="395536" y="260648"/>
            <a:ext cx="8424936" cy="1417637"/>
          </a:xfrm>
          <a:prstGeom prst="round2DiagRect">
            <a:avLst>
              <a:gd name="adj1" fmla="val 50000"/>
              <a:gd name="adj2" fmla="val 0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cs typeface="Arial" pitchFamily="34" charset="0"/>
              </a:rPr>
              <a:t>Муниципальная программа 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Благоустройство территории Ингарского сельского поселения Приволжского муниципального района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cs typeface="Arial" pitchFamily="34" charset="0"/>
              </a:rPr>
              <a:t>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AutoShape 3"/>
          <p:cNvSpPr>
            <a:spLocks noChangeArrowheads="1"/>
          </p:cNvSpPr>
          <p:nvPr/>
        </p:nvSpPr>
        <p:spPr bwMode="auto">
          <a:xfrm>
            <a:off x="145901" y="1772816"/>
            <a:ext cx="8998099" cy="4923928"/>
          </a:xfrm>
          <a:prstGeom prst="roundRect">
            <a:avLst/>
          </a:prstGeom>
          <a:gradFill flip="none" rotWithShape="1">
            <a:gsLst>
              <a:gs pos="0">
                <a:schemeClr val="bg1">
                  <a:alpha val="69000"/>
                </a:schemeClr>
              </a:gs>
              <a:gs pos="100000">
                <a:schemeClr val="bg1">
                  <a:alpha val="37000"/>
                </a:schemeClr>
              </a:gs>
            </a:gsLst>
            <a:lin ang="5400000" scaled="1"/>
            <a:tileRect/>
          </a:gradFill>
          <a:ln w="63500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Целями муниципальной программы являются: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-повышение уровня благоустройства и санитарного содержания населенных пунктов Ингарского сельского поселения Приволжского муниципального района;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-активизация работ по благоустройству территории поселения в границах населенных пунктов, строительству и реконструкции систем наружного освещения улиц населенных пунктов;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-развитие и поддержка инициатив жителей населенных пунктов по благоустройству, санитарной очистке придомовых территорий;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-повышение общего уровня благоустройства поселения.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461982"/>
              </p:ext>
            </p:extLst>
          </p:nvPr>
        </p:nvGraphicFramePr>
        <p:xfrm>
          <a:off x="539552" y="2060848"/>
          <a:ext cx="8208914" cy="3358426"/>
        </p:xfrm>
        <a:graphic>
          <a:graphicData uri="http://schemas.openxmlformats.org/drawingml/2006/table">
            <a:tbl>
              <a:tblPr/>
              <a:tblGrid>
                <a:gridCol w="4040528"/>
                <a:gridCol w="1389462"/>
                <a:gridCol w="1389462"/>
                <a:gridCol w="1389462"/>
              </a:tblGrid>
              <a:tr h="327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</a:rPr>
                        <a:t>Наименование подпрограммы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1" dirty="0" smtClean="0">
                          <a:latin typeface="Times New Roman"/>
                          <a:ea typeface="Calibri"/>
                        </a:rPr>
                        <a:t>2023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1" dirty="0" smtClean="0">
                          <a:latin typeface="Times New Roman"/>
                          <a:ea typeface="Calibri"/>
                        </a:rPr>
                        <a:t>2024</a:t>
                      </a:r>
                      <a:endParaRPr lang="ru-RU" sz="1600" b="1" i="1" dirty="0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1" dirty="0" smtClean="0">
                          <a:latin typeface="Times New Roman"/>
                          <a:ea typeface="Calibri"/>
                        </a:rPr>
                        <a:t>2025</a:t>
                      </a:r>
                      <a:endParaRPr lang="ru-RU" sz="1600" b="1" i="1" dirty="0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64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i="1">
                          <a:latin typeface="Times New Roman"/>
                          <a:ea typeface="Calibri"/>
                        </a:rPr>
                        <a:t>1</a:t>
                      </a:r>
                      <a:endParaRPr lang="ru-RU" sz="1000" b="1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i="1" dirty="0">
                          <a:latin typeface="Times New Roman"/>
                          <a:ea typeface="Calibri"/>
                        </a:rPr>
                        <a:t>2</a:t>
                      </a: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i="1" dirty="0" smtClean="0">
                          <a:latin typeface="Times New Roman"/>
                          <a:ea typeface="Calibri"/>
                        </a:rPr>
                        <a:t>3</a:t>
                      </a:r>
                      <a:endParaRPr lang="ru-RU" sz="1000" b="1" i="1" dirty="0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i="1" dirty="0" smtClean="0">
                          <a:latin typeface="Times New Roman"/>
                          <a:ea typeface="Calibri"/>
                        </a:rPr>
                        <a:t>4</a:t>
                      </a:r>
                      <a:endParaRPr lang="ru-RU" sz="1000" b="1" i="1" dirty="0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</a:rPr>
                        <a:t>Всего</a:t>
                      </a:r>
                      <a:endParaRPr lang="ru-RU" sz="2000" b="1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1275,04</a:t>
                      </a:r>
                      <a:endParaRPr lang="ru-RU" sz="2000" b="1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1194,61</a:t>
                      </a:r>
                      <a:endParaRPr lang="ru-RU" sz="2000" b="1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1124,37</a:t>
                      </a:r>
                      <a:endParaRPr lang="ru-RU" sz="2000" b="1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0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</a:rPr>
                        <a:t>в том числе:</a:t>
                      </a: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b="1" dirty="0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b="1" dirty="0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b="1" dirty="0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Подпрограмма «Содержание сетей уличного освещения в Ингарском сельском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поселении»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1034,48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953,98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963,98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</a:tr>
              <a:tr h="905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Подпрограмма «Прочие мероприятия по благоустройству Ингарского сельского поселения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»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240,56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240,62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170,39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</a:tr>
            </a:tbl>
          </a:graphicData>
        </a:graphic>
      </p:graphicFrame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683568" y="692696"/>
            <a:ext cx="8208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Расходы местного бюджета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реализацию программы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blago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116632"/>
            <a:ext cx="2448272" cy="1956349"/>
          </a:xfrm>
          <a:prstGeom prst="rect">
            <a:avLst/>
          </a:prstGeom>
          <a:effectLst>
            <a:outerShdw blurRad="63500" sx="102000" sy="102000" algn="ctr" rotWithShape="0">
              <a:schemeClr val="bg1">
                <a:alpha val="91000"/>
              </a:scheme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ChangeArrowheads="1"/>
          </p:cNvSpPr>
          <p:nvPr/>
        </p:nvSpPr>
        <p:spPr bwMode="auto">
          <a:xfrm>
            <a:off x="249713" y="2060848"/>
            <a:ext cx="8496944" cy="1817687"/>
          </a:xfrm>
          <a:prstGeom prst="roundRect">
            <a:avLst/>
          </a:prstGeom>
          <a:solidFill>
            <a:srgbClr val="FFFFFF"/>
          </a:solidFill>
          <a:ln w="63500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Основными целями программы  являются создание условий для эффективного управления и распоряжения муниципальным имуществом.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1" name="Oval 3"/>
          <p:cNvSpPr>
            <a:spLocks noChangeArrowheads="1"/>
          </p:cNvSpPr>
          <p:nvPr/>
        </p:nvSpPr>
        <p:spPr bwMode="auto">
          <a:xfrm>
            <a:off x="620713" y="457200"/>
            <a:ext cx="8093075" cy="1431925"/>
          </a:xfrm>
          <a:prstGeom prst="round2DiagRect">
            <a:avLst>
              <a:gd name="adj1" fmla="val 50000"/>
              <a:gd name="adj2" fmla="val 0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Муниципальная программа 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Управление и распоряжение муниципальным имуществом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Ингарском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сельском поселении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323528" y="4147519"/>
            <a:ext cx="8496944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направления и мероприятия муниципальной программы: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/>
              <a:t>- </a:t>
            </a:r>
            <a:r>
              <a:rPr lang="ru-RU" sz="1600" dirty="0" smtClean="0"/>
              <a:t>работы </a:t>
            </a:r>
            <a:r>
              <a:rPr lang="ru-RU" sz="1600" dirty="0"/>
              <a:t>по изготовлению технической документации на объекты недвижимого имущества (технические планы, кадастровые паспорта</a:t>
            </a:r>
            <a:r>
              <a:rPr lang="ru-RU" sz="1600" dirty="0" smtClean="0"/>
              <a:t>),; </a:t>
            </a:r>
            <a:endParaRPr lang="ru-RU" sz="1600" dirty="0"/>
          </a:p>
          <a:p>
            <a:r>
              <a:rPr lang="ru-RU" sz="1600" dirty="0"/>
              <a:t>- работ по оценке стоимости объектов недвижимого и движимого имущества муниципальной </a:t>
            </a:r>
            <a:r>
              <a:rPr lang="ru-RU" sz="1600" dirty="0" smtClean="0"/>
              <a:t>собственности. </a:t>
            </a:r>
            <a:endParaRPr lang="ru-RU" sz="1600" dirty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2023–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10,00 тыс.руб.2024 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-1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0,0 тыс.руб.  2025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0,0 тыс.руб.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337617" y="2033464"/>
            <a:ext cx="8496944" cy="4824536"/>
          </a:xfrm>
          <a:prstGeom prst="roundRect">
            <a:avLst/>
          </a:prstGeom>
          <a:gradFill rotWithShape="1">
            <a:gsLst>
              <a:gs pos="0">
                <a:srgbClr val="FFFFD5"/>
              </a:gs>
              <a:gs pos="100000">
                <a:srgbClr val="FFFFFF"/>
              </a:gs>
            </a:gsLst>
            <a:lin ang="5400000" scaled="1"/>
          </a:gradFill>
          <a:ln w="63500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Целью муниципальной программы является: 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сохранение исторического и культурного наследия Ингарского сельского поселения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tabLst/>
            </a:pPr>
            <a:r>
              <a:rPr lang="ru-RU" sz="1600" dirty="0" smtClean="0">
                <a:latin typeface="Calibri" pitchFamily="34" charset="0"/>
                <a:cs typeface="Arial" pitchFamily="34" charset="0"/>
              </a:rPr>
              <a:t>-с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оздание и укрепление единого культурного пространства, создание условий для равной доступности культурных благ, информационных ресурсов, услуг учреждения культуры</a:t>
            </a:r>
            <a:r>
              <a:rPr lang="ru-RU" sz="1600" dirty="0" smtClean="0">
                <a:latin typeface="Calibri" pitchFamily="34" charset="0"/>
                <a:cs typeface="Arial" pitchFamily="34" charset="0"/>
              </a:rPr>
              <a:t> и для самореализации населения;</a:t>
            </a:r>
            <a:endParaRPr lang="ru-RU" sz="1600" dirty="0">
              <a:latin typeface="Calibri" pitchFamily="34" charset="0"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-создание условий для сохранения и развития культурного и духовного потенциала населения  Ингарского сельского поселения;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</a:t>
            </a:r>
            <a:r>
              <a:rPr lang="ru-RU" sz="1600" dirty="0">
                <a:latin typeface="Calibri" pitchFamily="34" charset="0"/>
                <a:cs typeface="Arial" pitchFamily="34" charset="0"/>
              </a:rPr>
              <a:t>повышение привлекательности Ингарского сельского поселения, как центра культуры и досуга;</a:t>
            </a:r>
          </a:p>
          <a:p>
            <a:r>
              <a:rPr lang="ru-RU" sz="1600" dirty="0">
                <a:latin typeface="Calibri" pitchFamily="34" charset="0"/>
                <a:cs typeface="Arial" pitchFamily="34" charset="0"/>
              </a:rPr>
              <a:t>создание оптимальных условий для развития физической культуры и спорта в поселении;</a:t>
            </a:r>
          </a:p>
          <a:p>
            <a:r>
              <a:rPr lang="ru-RU" sz="1600" dirty="0">
                <a:latin typeface="Calibri" pitchFamily="34" charset="0"/>
                <a:cs typeface="Arial" pitchFamily="34" charset="0"/>
              </a:rPr>
              <a:t>- Комплексное решение проблем физического воспитания населения в Ингарском сельском поселении;</a:t>
            </a:r>
          </a:p>
          <a:p>
            <a:r>
              <a:rPr lang="ru-RU" sz="1600" dirty="0">
                <a:latin typeface="Calibri" pitchFamily="34" charset="0"/>
                <a:cs typeface="Arial" pitchFamily="34" charset="0"/>
              </a:rPr>
              <a:t>- Формирование у подрастающего поколения осознанной потребности в занятиях спортом;</a:t>
            </a:r>
          </a:p>
          <a:p>
            <a:r>
              <a:rPr lang="ru-RU" sz="1600" dirty="0">
                <a:latin typeface="Calibri" pitchFamily="34" charset="0"/>
                <a:cs typeface="Arial" pitchFamily="34" charset="0"/>
              </a:rPr>
              <a:t>- Формирование здорового образа жизни населения, и особенно молодежи, через развитие физической культуры и спорта.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4" name="Oval 2"/>
          <p:cNvSpPr>
            <a:spLocks noChangeArrowheads="1"/>
          </p:cNvSpPr>
          <p:nvPr/>
        </p:nvSpPr>
        <p:spPr bwMode="auto">
          <a:xfrm>
            <a:off x="539552" y="188640"/>
            <a:ext cx="8093075" cy="1368152"/>
          </a:xfrm>
          <a:prstGeom prst="round2DiagRect">
            <a:avLst>
              <a:gd name="adj1" fmla="val 39768"/>
              <a:gd name="adj2" fmla="val 0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632423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cs typeface="Arial" pitchFamily="34" charset="0"/>
              </a:rPr>
              <a:t>Муниципальная программа 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Развитие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культуры,физической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культуры и спорта в Ингарском сельском поселении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cs typeface="Arial" pitchFamily="34" charset="0"/>
              </a:rPr>
              <a:t>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121470523_5152557_mask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980728"/>
            <a:ext cx="2438400" cy="2582416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95536" y="414536"/>
            <a:ext cx="8352928" cy="2962349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Достижение указанных целей обеспечивается решением следующих задач муниципальной программы: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развитие  культурно-досуговой  деятельности;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улучшение материально-технической базы  учреждения культуры;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создание необходимых условий для эффективной реализации муниципальной программы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Расходы местного бюджета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тыс. рублей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332696"/>
              </p:ext>
            </p:extLst>
          </p:nvPr>
        </p:nvGraphicFramePr>
        <p:xfrm>
          <a:off x="323528" y="2852936"/>
          <a:ext cx="8568952" cy="3137492"/>
        </p:xfrm>
        <a:graphic>
          <a:graphicData uri="http://schemas.openxmlformats.org/drawingml/2006/table">
            <a:tbl>
              <a:tblPr/>
              <a:tblGrid>
                <a:gridCol w="5544616"/>
                <a:gridCol w="1008112"/>
                <a:gridCol w="1080120"/>
                <a:gridCol w="936104"/>
              </a:tblGrid>
              <a:tr h="285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Наименование подпрограммы</a:t>
                      </a: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2023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2024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2025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Всего</a:t>
                      </a: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5237,42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4098,94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4034,17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</a:rPr>
                        <a:t>в том числе:</a:t>
                      </a: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Подпрограмма 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«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Мероприятия по развитию культуры в Ингарском сельском поселении Приволжского муниципального района Ивановской области на 2023 – 2025 годы»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»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</a:rPr>
                        <a:t>5167,42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</a:rPr>
                        <a:t>4098,94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</a:rPr>
                        <a:t>3964,17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</a:tr>
              <a:tr h="660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Подпрограмма 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«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физической культуры и спорта на территории Ингарского сельского поселения Приволжского муниципального района Ивановской области на 2023-2025гг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»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</a:rPr>
                        <a:t>70,0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</a:rPr>
                        <a:t>70,0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</a:rPr>
                        <a:t>70,0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news_139953929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1916832"/>
            <a:ext cx="1470486" cy="128325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3" y="1131147"/>
          <a:ext cx="8786873" cy="5572746"/>
        </p:xfrm>
        <a:graphic>
          <a:graphicData uri="http://schemas.openxmlformats.org/drawingml/2006/table">
            <a:tbl>
              <a:tblPr/>
              <a:tblGrid>
                <a:gridCol w="2472742"/>
                <a:gridCol w="1257212"/>
                <a:gridCol w="960345"/>
                <a:gridCol w="969705"/>
                <a:gridCol w="1089641"/>
                <a:gridCol w="1089641"/>
                <a:gridCol w="947587"/>
              </a:tblGrid>
              <a:tr h="179877"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Показатели</a:t>
                      </a:r>
                      <a:endParaRPr lang="ru-RU" sz="600" dirty="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Единица измерения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Arial"/>
                        <a:ea typeface="Times New Roman"/>
                      </a:endParaRPr>
                    </a:p>
                    <a:p>
                      <a:pPr indent="-285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Arial"/>
                        <a:ea typeface="Times New Roman"/>
                      </a:endParaRPr>
                    </a:p>
                    <a:p>
                      <a:pPr indent="-482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Исполнение за 9 месяцев 2022г. 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Arial"/>
                        <a:ea typeface="Times New Roman"/>
                      </a:endParaRPr>
                    </a:p>
                    <a:p>
                      <a:pPr indent="793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Arial"/>
                        <a:ea typeface="Times New Roman"/>
                      </a:endParaRPr>
                    </a:p>
                    <a:p>
                      <a:pPr indent="596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Arial"/>
                        <a:ea typeface="Times New Roman"/>
                      </a:endParaRPr>
                    </a:p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Прогноз 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4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615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2022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93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2023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2024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2025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16">
                <a:tc gridSpan="7"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1.1. Сельское хозяйство</a:t>
                      </a:r>
                      <a:endParaRPr lang="ru-RU" sz="600" dirty="0">
                        <a:latin typeface="Arial"/>
                        <a:ea typeface="Times New Roman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600" dirty="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9352">
                <a:tc>
                  <a:txBody>
                    <a:bodyPr/>
                    <a:lstStyle/>
                    <a:p>
                      <a:pPr indent="184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Объем продукции сельского хозяйства в хозяйствах всех категорий </a:t>
                      </a:r>
                      <a:endParaRPr lang="ru-RU" sz="600" dirty="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тыс. руб. в ценах соответствующих лет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94000,00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12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93270,00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93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94000,00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94000,00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SimSun"/>
                        </a:rPr>
                        <a:t>94000,00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603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Темп роста производства продукции сельского хозяйства в хозяйствах всех категорий</a:t>
                      </a:r>
                      <a:endParaRPr lang="ru-RU" sz="600" dirty="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% к предыдущему году в действующих ценах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106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109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3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SimSun"/>
                        </a:rPr>
                        <a:t>100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603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Количество хозяйств всех категорий, занимающихся производством сельскохозяйственной продукции</a:t>
                      </a:r>
                      <a:endParaRPr lang="ru-RU" sz="600" dirty="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28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единиц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902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902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902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902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SimSun"/>
                        </a:rPr>
                        <a:t>902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608"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в том числе: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388" marR="29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388" marR="29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388" marR="29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388" marR="29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388" marR="29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677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Сельскохозяйственные организации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единиц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SimSun"/>
                        </a:rPr>
                        <a:t>6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608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Крестьянские (фермерские) хозяйства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единиц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SimSun"/>
                        </a:rPr>
                        <a:t>10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608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Хозяйства населения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единиц</a:t>
                      </a:r>
                      <a:endParaRPr lang="ru-RU" sz="600" dirty="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886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886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886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886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SimSun"/>
                        </a:rPr>
                        <a:t>886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19">
                <a:tc gridSpan="7"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Производство важнейших видов сельскохозяйственной продукции в натуральном выражении в хозяйствах всех категорий:</a:t>
                      </a:r>
                      <a:r>
                        <a:rPr lang="ru-RU" sz="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600" dirty="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608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зерно (в весе после доработки)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тонн</a:t>
                      </a:r>
                      <a:endParaRPr lang="ru-RU" sz="600" dirty="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488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488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490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490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SimSun"/>
                        </a:rPr>
                        <a:t>490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608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картофель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тонн</a:t>
                      </a:r>
                      <a:endParaRPr lang="ru-RU" sz="600" dirty="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1010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1010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1050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1050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SimSun"/>
                        </a:rPr>
                        <a:t>1050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608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овощи 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тонн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214</a:t>
                      </a:r>
                      <a:endParaRPr lang="ru-RU" sz="600" dirty="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214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220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220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SimSun"/>
                        </a:rPr>
                        <a:t>220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608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молоко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тонн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1 515</a:t>
                      </a:r>
                      <a:endParaRPr lang="ru-RU" sz="600" dirty="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1 239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1 600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1 600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SimSun"/>
                        </a:rPr>
                        <a:t>1 600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608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скот и птица (в живом весе)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тонн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260</a:t>
                      </a:r>
                      <a:endParaRPr lang="ru-RU" sz="600" dirty="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258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310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310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SimSun"/>
                        </a:rPr>
                        <a:t>310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59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яйца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тыс. штук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720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700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720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720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latin typeface="Times New Roman"/>
                          <a:ea typeface="SimSun"/>
                        </a:rPr>
                        <a:t>720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877">
                <a:tc gridSpan="7">
                  <a:txBody>
                    <a:bodyPr/>
                    <a:lstStyle/>
                    <a:p>
                      <a:pPr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1.2. Рынок товаров и услуг </a:t>
                      </a:r>
                      <a:endParaRPr lang="ru-RU" sz="600" dirty="0">
                        <a:latin typeface="Arial"/>
                        <a:ea typeface="Times New Roman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600" dirty="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2403">
                <a:tc>
                  <a:txBody>
                    <a:bodyPr/>
                    <a:lstStyle/>
                    <a:p>
                      <a:pPr indent="-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Оборот розничной торговли 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тыс. руб. в ценах соответствующих лет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15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26581,00</a:t>
                      </a:r>
                      <a:endParaRPr lang="ru-RU" sz="600" dirty="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20253,25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93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26700,0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26700,00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SimSun"/>
                        </a:rPr>
                        <a:t>26700,00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90">
                <a:tc>
                  <a:txBody>
                    <a:bodyPr/>
                    <a:lstStyle/>
                    <a:p>
                      <a:pPr indent="-7175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12190" algn="ctr"/>
                        </a:tabLs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Темп роста розничной торговли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% к предыдущему году в сопоставимых ценах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161,5</a:t>
                      </a:r>
                      <a:endParaRPr lang="ru-RU" sz="600" dirty="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76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79,3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76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133,1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76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SimSun"/>
                        </a:rPr>
                        <a:t>100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18">
                <a:tc>
                  <a:txBody>
                    <a:bodyPr/>
                    <a:lstStyle/>
                    <a:p>
                      <a:pPr indent="-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Количество торговых объектов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единиц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76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600" dirty="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76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76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092">
                <a:tc>
                  <a:txBody>
                    <a:bodyPr/>
                    <a:lstStyle/>
                    <a:p>
                      <a:pPr indent="-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Объем платных услуг населению 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тыс. руб. в ценах соответствующих лет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30,0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12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26,7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38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30,0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30,0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Calibri"/>
                          <a:ea typeface="SimSun"/>
                          <a:cs typeface="font298"/>
                        </a:rPr>
                        <a:t>30,0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352">
                <a:tc gridSpan="7"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1.3. Финансы</a:t>
                      </a:r>
                      <a:endParaRPr lang="ru-RU" sz="600" dirty="0">
                        <a:latin typeface="Arial"/>
                        <a:ea typeface="Times New Roman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600" dirty="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117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Прибыль прибыльных организаций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тыс. руб.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8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600" dirty="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8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8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8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SimSun"/>
                        </a:rPr>
                        <a:t>нет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35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Доходы местного бюджета - всего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тыс. руб.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15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17698,74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12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13199,93</a:t>
                      </a:r>
                      <a:endParaRPr lang="ru-RU" sz="600" dirty="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11643,36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11637,26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SimSun"/>
                        </a:rPr>
                        <a:t>11637,26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96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том числе: 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тыс. руб.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40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Собственные доходы местного бюджета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тыс. руб.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15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2235,04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12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1266,9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1945,16</a:t>
                      </a:r>
                      <a:endParaRPr lang="ru-RU" sz="600" dirty="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1985,76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SimSun"/>
                        </a:rPr>
                        <a:t>1985,76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96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из них: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40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Налоговые доходы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тыс. руб.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1898,94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12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1067,43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93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1898,9</a:t>
                      </a:r>
                      <a:endParaRPr lang="ru-RU" sz="600" dirty="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98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1985,76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SimSun"/>
                        </a:rPr>
                        <a:t>1985,76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96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Неналоговые доходы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тыс. руб.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336,10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1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199,48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46,26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46,26</a:t>
                      </a:r>
                      <a:endParaRPr lang="ru-RU" sz="600" dirty="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SimSun"/>
                        </a:rPr>
                        <a:t>46,26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40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Безвозмездные поступления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тыс. руб.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15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15463,7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54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11933,02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93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9698,20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98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9651,50</a:t>
                      </a:r>
                      <a:endParaRPr lang="ru-RU" sz="600" dirty="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SimSun"/>
                        </a:rPr>
                        <a:t>9651,50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40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Расходы местного бюджета - всего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тыс. руб.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15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18190,32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54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12080,48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93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11643,36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11637,26</a:t>
                      </a:r>
                      <a:endParaRPr lang="ru-RU" sz="600" dirty="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SimSun"/>
                        </a:rPr>
                        <a:t>11634,26</a:t>
                      </a:r>
                      <a:endParaRPr lang="ru-RU" sz="600" dirty="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19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Превышение доходов над расходами (+), или расходов на доходами (-)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тыс. руб.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-491,58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1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1119,45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978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Calibri"/>
                          <a:ea typeface="SimSun"/>
                          <a:cs typeface="font298"/>
                        </a:rPr>
                        <a:t>-</a:t>
                      </a:r>
                      <a:endParaRPr lang="ru-RU" sz="600" dirty="0">
                        <a:latin typeface="Arial"/>
                        <a:ea typeface="Times New Roman"/>
                      </a:endParaRPr>
                    </a:p>
                  </a:txBody>
                  <a:tcPr marL="29388" marR="29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400" y="0"/>
            <a:ext cx="90272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Социально-экономический </a:t>
            </a:r>
            <a:r>
              <a:rPr lang="ru-RU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прогноз развития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Ингарского </a:t>
            </a:r>
            <a:endParaRPr lang="ru-RU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сельского поселения на 2023-2025 гг.</a:t>
            </a:r>
            <a:endParaRPr lang="ru-RU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WordArt 2"/>
          <p:cNvSpPr>
            <a:spLocks noChangeArrowheads="1" noChangeShapeType="1" noTextEdit="1"/>
          </p:cNvSpPr>
          <p:nvPr/>
        </p:nvSpPr>
        <p:spPr bwMode="auto">
          <a:xfrm>
            <a:off x="395536" y="5661248"/>
            <a:ext cx="8388424" cy="63475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4121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4E6128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СПАСИБО ЗА ВНИМАНИЕ!</a:t>
            </a:r>
            <a:endParaRPr lang="ru-RU" sz="3600" kern="10" spc="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4E6128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3" name="Рисунок 2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63888" y="2132856"/>
            <a:ext cx="5580112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B0F0"/>
                </a:solidFill>
              </a:rPr>
              <a:t>Спасибо за внимание!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244" y="6138547"/>
            <a:ext cx="6624736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 проектом бюджета можно ознакомится на сайте  </a:t>
            </a:r>
            <a:r>
              <a:rPr lang="en-US" dirty="0" smtClean="0"/>
              <a:t>ingarskoe.ru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5" y="142844"/>
          <a:ext cx="8786872" cy="6572303"/>
        </p:xfrm>
        <a:graphic>
          <a:graphicData uri="http://schemas.openxmlformats.org/drawingml/2006/table">
            <a:tbl>
              <a:tblPr/>
              <a:tblGrid>
                <a:gridCol w="2513375"/>
                <a:gridCol w="1277871"/>
                <a:gridCol w="976127"/>
                <a:gridCol w="985637"/>
                <a:gridCol w="963158"/>
                <a:gridCol w="1107546"/>
                <a:gridCol w="963158"/>
              </a:tblGrid>
              <a:tr h="240196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1.4. Инвестиции</a:t>
                      </a:r>
                      <a:endParaRPr lang="ru-RU" sz="600" dirty="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42">
                <a:tc>
                  <a:txBody>
                    <a:bodyPr/>
                    <a:lstStyle/>
                    <a:p>
                      <a:pPr indent="-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Инвестиции в основной капитал за счет всех источников финансирования - всего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62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млн. руб. в ценах соответствующих лет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4,0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3,7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4,00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00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  <a:p>
                      <a:pPr indent="-1200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4,00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09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SimSun"/>
                      </a:endParaRPr>
                    </a:p>
                    <a:p>
                      <a:pPr indent="-609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SimSun"/>
                        </a:rPr>
                        <a:t>4,00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317">
                <a:tc>
                  <a:txBody>
                    <a:bodyPr/>
                    <a:lstStyle/>
                    <a:p>
                      <a:pPr indent="-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Из них инвестиции в основной капитал, финансируемые за счет бюджетных средств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60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тыс. руб. в ценах соответствующих лет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Arial"/>
                          <a:ea typeface="Times New Roman"/>
                        </a:rPr>
                        <a:t>-</a:t>
                      </a: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SimSun"/>
                        </a:rPr>
                        <a:t>-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73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1.5. Малое и среднее предпринимательство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Times New Roman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Times New Roman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Times New Roman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Times New Roman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Times New Roman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80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Количество малых и средних предприятий - всего по состоянию на конец года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единиц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44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44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44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Arial"/>
                          <a:ea typeface="Times New Roman"/>
                        </a:rPr>
                        <a:t>14</a:t>
                      </a:r>
                    </a:p>
                  </a:txBody>
                  <a:tcPr marL="26361" marR="263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SimSun"/>
                        </a:rPr>
                        <a:t>14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221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Среднесписочная численность работников (без внешних совместителей), занятых на малых и средних предприятиях - всего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человек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44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44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162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44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165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Calibri"/>
                          <a:ea typeface="SimSun"/>
                          <a:cs typeface="font298"/>
                        </a:rPr>
                        <a:t>165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21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1.6. Демография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Times New Roman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Times New Roman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Times New Roman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Times New Roman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Times New Roman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40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Численность постоянного населения (среднегодовая) 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человек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15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2890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2902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15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2890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15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2890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15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2890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80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Численность постоянного населения</a:t>
                      </a:r>
                      <a:b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(на начало года) 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человек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2940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2940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2940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2940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2940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21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Число родившихся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человек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23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23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23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23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21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Число умерших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человек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53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53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53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53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21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Число прибывших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человек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108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75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108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108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108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21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Число выбывших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человек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128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128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128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128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119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1.7. Труд и занятость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119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Численность трудовых ресурсов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человек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1710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1710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1710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1710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SimSun"/>
                        </a:rPr>
                        <a:t>1710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40">
                <a:tc>
                  <a:txBody>
                    <a:bodyPr/>
                    <a:lstStyle/>
                    <a:p>
                      <a:pPr indent="-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Фонд начисленной заработной платы всех работников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тыс. руб.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56700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56700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58320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58320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SimSun"/>
                        </a:rPr>
                        <a:t>58320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40">
                <a:tc>
                  <a:txBody>
                    <a:bodyPr/>
                    <a:lstStyle/>
                    <a:p>
                      <a:pPr indent="-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Среднесписочная численность работников организаций - всего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человек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270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270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270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270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SimSun"/>
                        </a:rPr>
                        <a:t>270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119">
                <a:tc>
                  <a:txBody>
                    <a:bodyPr/>
                    <a:lstStyle/>
                    <a:p>
                      <a:pPr indent="-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Средняя заработная плата номинальная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руб.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17 500,00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17 500,00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18000,00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18000,00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SimSun"/>
                        </a:rPr>
                        <a:t>18 000,00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119">
                <a:tc>
                  <a:txBody>
                    <a:bodyPr/>
                    <a:lstStyle/>
                    <a:p>
                      <a:pPr indent="-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34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% к предыдущему году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103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Arial"/>
                          <a:ea typeface="Times New Roman"/>
                        </a:rPr>
                        <a:t>100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Calibri"/>
                          <a:ea typeface="SimSun"/>
                          <a:cs typeface="font298"/>
                        </a:rPr>
                        <a:t>100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329">
                <a:tc>
                  <a:txBody>
                    <a:bodyPr/>
                    <a:lstStyle/>
                    <a:p>
                      <a:pPr indent="1206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Численность безработных, зарегистрированных в органах государственной службы занятости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621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4665" algn="ctr"/>
                        </a:tabLs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человек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3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Arial"/>
                          <a:ea typeface="Times New Roman"/>
                        </a:rPr>
                        <a:t>17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Calibri"/>
                          <a:ea typeface="SimSun"/>
                          <a:cs typeface="font298"/>
                        </a:rPr>
                        <a:t>17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119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1.8. Развитие социальной сферы</a:t>
                      </a:r>
                      <a:endParaRPr lang="ru-RU" sz="600" dirty="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3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119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Ввод в действие жилых домов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62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кв. м общей площади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3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latin typeface="Times New Roman"/>
                          <a:ea typeface="SimSun"/>
                        </a:rPr>
                        <a:t>нет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418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Наличие на территории социально-культурных объектов (указать расположенные на территории школы, дошкольные учреждения, больницы, поликлиники, ФАПы, Дома культуры, клубы, библиотеки и т.п.):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690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Школы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единиц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SimSun"/>
                        </a:rPr>
                        <a:t>1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119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Дошкольные учреждения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единиц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SimSun"/>
                        </a:rPr>
                        <a:t>1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119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клубные учреждения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единиц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SimSun"/>
                        </a:rPr>
                        <a:t>3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690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Библиотеки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единиц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SimSun"/>
                        </a:rPr>
                        <a:t>3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690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ФАПы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единиц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600">
                        <a:latin typeface="Arial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SimSun"/>
                        </a:rPr>
                        <a:t>5</a:t>
                      </a:r>
                      <a:endParaRPr lang="ru-RU" sz="600" dirty="0">
                        <a:latin typeface="Arial"/>
                        <a:ea typeface="Times New Roman"/>
                      </a:endParaRPr>
                    </a:p>
                  </a:txBody>
                  <a:tcPr marL="26361" marR="26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8671848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4635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характеристики бюджета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109556"/>
              </p:ext>
            </p:extLst>
          </p:nvPr>
        </p:nvGraphicFramePr>
        <p:xfrm>
          <a:off x="467544" y="908720"/>
          <a:ext cx="7848872" cy="5695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593"/>
                <a:gridCol w="2581735"/>
                <a:gridCol w="1296144"/>
                <a:gridCol w="1152128"/>
                <a:gridCol w="1080120"/>
                <a:gridCol w="1368152"/>
              </a:tblGrid>
              <a:tr h="4047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2022</a:t>
                      </a:r>
                    </a:p>
                    <a:p>
                      <a:pPr algn="ctr"/>
                      <a:r>
                        <a:rPr lang="ru-RU" sz="900" dirty="0" smtClean="0"/>
                        <a:t>(первоначальный)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</a:t>
                      </a:r>
                      <a:endParaRPr lang="ru-RU" dirty="0"/>
                    </a:p>
                  </a:txBody>
                  <a:tcPr anchor="ctr"/>
                </a:tc>
              </a:tr>
              <a:tr h="404762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Доходы,</a:t>
                      </a:r>
                      <a:r>
                        <a:rPr lang="ru-RU" sz="1400" b="1" baseline="0" dirty="0" smtClean="0"/>
                        <a:t> 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16469,61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13192,13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11878,26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11681,86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164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                         из них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</a:tr>
              <a:tr h="3107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 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1822,85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2129,50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2180,50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2174,40</a:t>
                      </a:r>
                      <a:endParaRPr lang="ru-RU" sz="1400" dirty="0"/>
                    </a:p>
                  </a:txBody>
                  <a:tcPr anchor="ctr"/>
                </a:tc>
              </a:tr>
              <a:tr h="3050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Неналоговые 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49,96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281,92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46,26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46,26</a:t>
                      </a:r>
                      <a:endParaRPr lang="ru-RU" sz="1400" dirty="0"/>
                    </a:p>
                  </a:txBody>
                  <a:tcPr anchor="ctr"/>
                </a:tc>
              </a:tr>
              <a:tr h="4047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 поступления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14596,80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10780,71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96952,00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9451,70</a:t>
                      </a:r>
                      <a:endParaRPr lang="ru-RU" sz="1400" dirty="0"/>
                    </a:p>
                  </a:txBody>
                  <a:tcPr anchor="ctr"/>
                </a:tc>
              </a:tr>
              <a:tr h="2485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                        из них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</a:tr>
              <a:tr h="2758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                             дотации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10983,07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9451,70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9396,60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9396,60</a:t>
                      </a:r>
                      <a:endParaRPr lang="ru-RU" sz="1600" dirty="0"/>
                    </a:p>
                  </a:txBody>
                  <a:tcPr anchor="ctr"/>
                </a:tc>
              </a:tr>
              <a:tr h="4591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          % к предыдущему</a:t>
                      </a:r>
                      <a:r>
                        <a:rPr lang="ru-RU" sz="1400" baseline="0" dirty="0" smtClean="0"/>
                        <a:t> году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106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80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90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98</a:t>
                      </a:r>
                    </a:p>
                  </a:txBody>
                  <a:tcPr anchor="ctr"/>
                </a:tc>
              </a:tr>
              <a:tr h="37304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Расходы,</a:t>
                      </a:r>
                      <a:r>
                        <a:rPr lang="ru-RU" sz="1400" b="1" baseline="0" dirty="0" smtClean="0"/>
                        <a:t> 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16469,61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13192,13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11878,26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11681,86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% к предыдущему</a:t>
                      </a:r>
                      <a:r>
                        <a:rPr lang="ru-RU" sz="1400" baseline="0" dirty="0" smtClean="0"/>
                        <a:t> году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98</a:t>
                      </a:r>
                      <a:endParaRPr lang="ru-RU" sz="1400" dirty="0"/>
                    </a:p>
                  </a:txBody>
                  <a:tcPr anchor="ctr"/>
                </a:tc>
              </a:tr>
              <a:tr h="5655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Дефицит (-)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/>
                        <a:t>Профицит</a:t>
                      </a:r>
                      <a:r>
                        <a:rPr lang="ru-RU" sz="1400" b="1" dirty="0" smtClean="0"/>
                        <a:t> (+)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5655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Источники финансирования дефицита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3805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effectLst>
            <a:softEdge rad="317500"/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55576" y="404664"/>
          <a:ext cx="7848872" cy="1682496"/>
        </p:xfrm>
        <a:graphic>
          <a:graphicData uri="http://schemas.openxmlformats.org/drawingml/2006/table">
            <a:tbl>
              <a:tblPr/>
              <a:tblGrid>
                <a:gridCol w="7848872"/>
              </a:tblGrid>
              <a:tr h="1228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Доходы бюджета </a:t>
                      </a:r>
                      <a:r>
                        <a:rPr lang="ru-RU" sz="3200" b="1" i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– безвозмездные и безвозвратные поступления денежных средств в бюджет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0">
                          <a:srgbClr val="7030A0"/>
                        </a:gs>
                        <a:gs pos="100000">
                          <a:srgbClr val="B6DDE8">
                            <a:alpha val="46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99592" y="3501008"/>
          <a:ext cx="7632849" cy="2901110"/>
        </p:xfrm>
        <a:graphic>
          <a:graphicData uri="http://schemas.openxmlformats.org/drawingml/2006/table">
            <a:tbl>
              <a:tblPr/>
              <a:tblGrid>
                <a:gridCol w="2177937"/>
                <a:gridCol w="337609"/>
                <a:gridCol w="2369973"/>
                <a:gridCol w="366001"/>
                <a:gridCol w="2381329"/>
              </a:tblGrid>
              <a:tr h="644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налоговые</a:t>
                      </a:r>
                      <a:endParaRPr lang="ru-RU" sz="1000" b="1" dirty="0"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FFFFFF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неналоговые</a:t>
                      </a:r>
                      <a:endParaRPr lang="ru-RU" sz="1000" b="1"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FFFFFF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безвозмездные поступления</a:t>
                      </a:r>
                      <a:endParaRPr lang="ru-RU" sz="1000" b="1" dirty="0"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</a:tr>
              <a:tr h="2256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Поступления от уплаты налогов, установленные налоговым кодексом Российской Федерации</a:t>
                      </a:r>
                      <a:endParaRPr lang="ru-RU" sz="1000" b="1" dirty="0"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9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Поступления от уплаты других  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пошлин </a:t>
                      </a: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и сборов, установленных законодательством Российской Федерации</a:t>
                      </a:r>
                      <a:endParaRPr lang="ru-RU" sz="1000" b="1" dirty="0"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Поступления от других бюджетов (межбюджетные трансферты)</a:t>
                      </a:r>
                      <a:endParaRPr lang="ru-RU" sz="1000" b="1" dirty="0"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60417" name="AutoShape 1"/>
          <p:cNvSpPr>
            <a:spLocks noChangeArrowheads="1"/>
          </p:cNvSpPr>
          <p:nvPr/>
        </p:nvSpPr>
        <p:spPr bwMode="auto">
          <a:xfrm>
            <a:off x="3923928" y="2564904"/>
            <a:ext cx="1296144" cy="715962"/>
          </a:xfrm>
          <a:prstGeom prst="downArrow">
            <a:avLst>
              <a:gd name="adj1" fmla="val 50000"/>
              <a:gd name="adj2" fmla="val 30147"/>
            </a:avLst>
          </a:prstGeom>
          <a:gradFill rotWithShape="1">
            <a:gsLst>
              <a:gs pos="0">
                <a:srgbClr val="00B0F0"/>
              </a:gs>
              <a:gs pos="100000">
                <a:srgbClr val="B6DDE8"/>
              </a:gs>
            </a:gsLst>
            <a:lin ang="5400000" scaled="1"/>
          </a:gra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19" name="AutoShape 3"/>
          <p:cNvSpPr>
            <a:spLocks noChangeArrowheads="1"/>
          </p:cNvSpPr>
          <p:nvPr/>
        </p:nvSpPr>
        <p:spPr bwMode="auto">
          <a:xfrm>
            <a:off x="6732240" y="2564904"/>
            <a:ext cx="1296144" cy="715962"/>
          </a:xfrm>
          <a:prstGeom prst="downArrow">
            <a:avLst>
              <a:gd name="adj1" fmla="val 50000"/>
              <a:gd name="adj2" fmla="val 30147"/>
            </a:avLst>
          </a:prstGeom>
          <a:gradFill rotWithShape="1">
            <a:gsLst>
              <a:gs pos="0">
                <a:schemeClr val="accent2">
                  <a:lumMod val="75000"/>
                </a:schemeClr>
              </a:gs>
              <a:gs pos="100000">
                <a:srgbClr val="B6DDE8"/>
              </a:gs>
            </a:gsLst>
            <a:lin ang="5400000" scaled="1"/>
          </a:gra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18" name="AutoShape 2"/>
          <p:cNvSpPr>
            <a:spLocks noChangeArrowheads="1"/>
          </p:cNvSpPr>
          <p:nvPr/>
        </p:nvSpPr>
        <p:spPr bwMode="auto">
          <a:xfrm>
            <a:off x="1187624" y="2564904"/>
            <a:ext cx="1368152" cy="715962"/>
          </a:xfrm>
          <a:prstGeom prst="downArrow">
            <a:avLst>
              <a:gd name="adj1" fmla="val 50000"/>
              <a:gd name="adj2" fmla="val 30147"/>
            </a:avLst>
          </a:prstGeom>
          <a:gradFill rotWithShape="1">
            <a:gsLst>
              <a:gs pos="0">
                <a:srgbClr val="7030A0"/>
              </a:gs>
              <a:gs pos="100000">
                <a:srgbClr val="B6DDE8"/>
              </a:gs>
            </a:gsLst>
            <a:lin ang="5400000" scaled="1"/>
          </a:gra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AutoShape 3" descr="Уголки"/>
          <p:cNvSpPr>
            <a:spLocks noChangeArrowheads="1"/>
          </p:cNvSpPr>
          <p:nvPr/>
        </p:nvSpPr>
        <p:spPr bwMode="auto">
          <a:xfrm>
            <a:off x="1403648" y="836712"/>
            <a:ext cx="6492875" cy="2232248"/>
          </a:xfrm>
          <a:prstGeom prst="cube">
            <a:avLst>
              <a:gd name="adj" fmla="val 31000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Общая сумма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9436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составляет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2023--------------13192,13 тыс.руб.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2024--------------11878,26 тыс.руб.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2025--------------11681,86тыс.руб.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2" name="AutoShape 4" descr="Уголки"/>
          <p:cNvSpPr>
            <a:spLocks noChangeArrowheads="1"/>
          </p:cNvSpPr>
          <p:nvPr/>
        </p:nvSpPr>
        <p:spPr bwMode="auto">
          <a:xfrm>
            <a:off x="2266950" y="457200"/>
            <a:ext cx="4999038" cy="1027584"/>
          </a:xfrm>
          <a:prstGeom prst="cube">
            <a:avLst>
              <a:gd name="adj" fmla="val 15907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rgbClr val="6224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Доходы бюджета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Ингарского сельского поселения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604195700"/>
              </p:ext>
            </p:extLst>
          </p:nvPr>
        </p:nvGraphicFramePr>
        <p:xfrm>
          <a:off x="0" y="2636912"/>
          <a:ext cx="9144000" cy="454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                               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0151030034752бюдж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9144000" cy="513877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611560" y="260648"/>
            <a:ext cx="7992888" cy="1368152"/>
          </a:xfrm>
          <a:prstGeom prst="foldedCorner">
            <a:avLst>
              <a:gd name="adj" fmla="val 50000"/>
            </a:avLst>
          </a:prstGeom>
          <a:gradFill rotWithShape="1">
            <a:gsLst>
              <a:gs pos="0">
                <a:srgbClr val="FDE9D9"/>
              </a:gs>
              <a:gs pos="100000">
                <a:srgbClr val="FFFFFF">
                  <a:alpha val="72000"/>
                </a:srgbClr>
              </a:gs>
            </a:gsLst>
            <a:lin ang="5400000" scaled="1"/>
          </a:gradFill>
          <a:ln w="9525">
            <a:solidFill>
              <a:srgbClr val="94363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С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обственные доходы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Ингарского сельского поселения 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2276872"/>
            <a:ext cx="6336704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2023 году прогнозируются в объеме 2411,42 тыс.руб.;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 2024г в объеме 2226,76 тыс. руб.;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225 г в объеме 2285,26 тыс. руб.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31bf095_resizedScaled_817to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3501008"/>
            <a:ext cx="4680520" cy="3356992"/>
          </a:xfrm>
          <a:prstGeom prst="snip1Rect">
            <a:avLst>
              <a:gd name="adj" fmla="val 50000"/>
            </a:avLst>
          </a:prstGeom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02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</a:t>
            </a:r>
            <a:r>
              <a:rPr lang="ru-RU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алог на доходы 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физических лиц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065882"/>
            <a:ext cx="864096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ru-RU" sz="4400" b="1" cap="none" spc="150" dirty="0" smtClean="0">
              <a:ln w="11430"/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4400" b="1" cap="none" spc="150" dirty="0" smtClean="0">
                <a:ln w="11430"/>
                <a:solidFill>
                  <a:schemeClr val="accent2">
                    <a:lumMod val="75000"/>
                  </a:schemeClr>
                </a:solidFill>
              </a:rPr>
              <a:t>2023 год – 280,50 тыс.руб.</a:t>
            </a:r>
          </a:p>
          <a:p>
            <a:pPr algn="ctr"/>
            <a:r>
              <a:rPr lang="ru-RU" sz="4400" b="1" spc="1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2024 год – 286,50 тыс. руб.</a:t>
            </a:r>
          </a:p>
          <a:p>
            <a:pPr algn="ctr"/>
            <a:r>
              <a:rPr lang="ru-RU" sz="4400" b="1" cap="none" spc="1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2025 год – 294,00 </a:t>
            </a:r>
            <a:r>
              <a:rPr lang="ru-RU" sz="4400" b="1" spc="1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тыс. </a:t>
            </a:r>
            <a:r>
              <a:rPr lang="ru-RU" sz="4400" b="1" spc="1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</a:t>
            </a:r>
            <a:r>
              <a:rPr lang="ru-RU" sz="4400" b="1" spc="1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уб.</a:t>
            </a:r>
            <a:endParaRPr lang="ru-RU" sz="4400" b="1" cap="none" spc="1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44177" y="4581128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структуре собственных налогов составляют 13%</a:t>
            </a:r>
            <a:endParaRPr lang="ru-RU" sz="24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6055</TotalTime>
  <Words>2358</Words>
  <Application>Microsoft Office PowerPoint</Application>
  <PresentationFormat>Экран (4:3)</PresentationFormat>
  <Paragraphs>827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SimSun</vt:lpstr>
      <vt:lpstr>Arial</vt:lpstr>
      <vt:lpstr>Arial Black</vt:lpstr>
      <vt:lpstr>Calibri</vt:lpstr>
      <vt:lpstr>font298</vt:lpstr>
      <vt:lpstr>Times New Roman</vt:lpstr>
      <vt:lpstr>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office 2007 rus ent: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ingar</cp:lastModifiedBy>
  <cp:revision>180</cp:revision>
  <dcterms:created xsi:type="dcterms:W3CDTF">2015-12-02T03:11:26Z</dcterms:created>
  <dcterms:modified xsi:type="dcterms:W3CDTF">2022-11-01T10:11:32Z</dcterms:modified>
</cp:coreProperties>
</file>