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11"/>
  </p:notesMasterIdLst>
  <p:sldIdLst>
    <p:sldId id="257" r:id="rId3"/>
    <p:sldId id="259" r:id="rId4"/>
    <p:sldId id="261" r:id="rId5"/>
    <p:sldId id="263" r:id="rId6"/>
    <p:sldId id="262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8D5B7F"/>
    <a:srgbClr val="D77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7030" autoAdjust="0"/>
  </p:normalViewPr>
  <p:slideViewPr>
    <p:cSldViewPr>
      <p:cViewPr varScale="1">
        <p:scale>
          <a:sx n="105" d="100"/>
          <a:sy n="105" d="100"/>
        </p:scale>
        <p:origin x="19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684678219129372E-2"/>
          <c:y val="0.14274382448183542"/>
          <c:w val="0.32435159581551726"/>
          <c:h val="0.54241527374991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513841464914068"/>
          <c:y val="0"/>
          <c:w val="0.54486158535085927"/>
          <c:h val="1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789877635428424"/>
          <c:y val="0.1309417112858107"/>
          <c:w val="0.48021832856778096"/>
          <c:h val="0.81708790233920969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"/>
        <c:holeSize val="16"/>
      </c:doughnutChart>
    </c:plotArea>
    <c:legend>
      <c:legendPos val="r"/>
      <c:layout>
        <c:manualLayout>
          <c:xMode val="edge"/>
          <c:yMode val="edge"/>
          <c:x val="0.62630809052405478"/>
          <c:y val="0"/>
          <c:w val="0.35141368308004839"/>
          <c:h val="0.96840981184511865"/>
        </c:manualLayout>
      </c:layout>
      <c:overlay val="0"/>
      <c:txPr>
        <a:bodyPr/>
        <a:lstStyle/>
        <a:p>
          <a:pPr rtl="0"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810477676585613E-2"/>
          <c:y val="3.685109012247783E-2"/>
          <c:w val="0.90157559539359877"/>
          <c:h val="0.49476456350004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6,45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3,1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1,8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1,54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0,05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941852330129109E-2"/>
                      <c:h val="5.3349697501917183E-2"/>
                    </c:manualLayout>
                  </c15:layout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mtClean="0"/>
                      <a:t>0,02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земельный налог</c:v>
                </c:pt>
                <c:pt idx="1">
                  <c:v>налог на имущество</c:v>
                </c:pt>
                <c:pt idx="2">
                  <c:v>НДФЛ</c:v>
                </c:pt>
                <c:pt idx="3">
                  <c:v>платные услуги и компенсации затрат государства</c:v>
                </c:pt>
                <c:pt idx="4">
                  <c:v>использование имущества,находящегося в муниципальной собственности</c:v>
                </c:pt>
                <c:pt idx="5">
                  <c:v>штрафы</c:v>
                </c:pt>
                <c:pt idx="6">
                  <c:v>прочие</c:v>
                </c:pt>
                <c:pt idx="7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6.45</c:v>
                </c:pt>
                <c:pt idx="1">
                  <c:v>3.1</c:v>
                </c:pt>
                <c:pt idx="2">
                  <c:v>5.6</c:v>
                </c:pt>
                <c:pt idx="3">
                  <c:v>1.54</c:v>
                </c:pt>
                <c:pt idx="4">
                  <c:v>0.17</c:v>
                </c:pt>
                <c:pt idx="5">
                  <c:v>0.05</c:v>
                </c:pt>
                <c:pt idx="6">
                  <c:v>0.03</c:v>
                </c:pt>
                <c:pt idx="7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тыс.руб.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Лист1!$A$2:$A$9</c:f>
              <c:strCache>
                <c:ptCount val="8"/>
                <c:pt idx="0">
                  <c:v>земельный налог</c:v>
                </c:pt>
                <c:pt idx="1">
                  <c:v>налог на имущество</c:v>
                </c:pt>
                <c:pt idx="2">
                  <c:v>НДФЛ</c:v>
                </c:pt>
                <c:pt idx="3">
                  <c:v>платные услуги и компенсации затрат государства</c:v>
                </c:pt>
                <c:pt idx="4">
                  <c:v>использование имущества,находящегося в муниципальной собственности</c:v>
                </c:pt>
                <c:pt idx="5">
                  <c:v>штрафы</c:v>
                </c:pt>
                <c:pt idx="6">
                  <c:v>прочие</c:v>
                </c:pt>
                <c:pt idx="7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1177.76</c:v>
                </c:pt>
                <c:pt idx="1">
                  <c:v>561.14</c:v>
                </c:pt>
                <c:pt idx="2">
                  <c:v>224.45</c:v>
                </c:pt>
                <c:pt idx="3">
                  <c:v>281.17</c:v>
                </c:pt>
                <c:pt idx="4">
                  <c:v>31.56</c:v>
                </c:pt>
                <c:pt idx="5">
                  <c:v>8.83</c:v>
                </c:pt>
                <c:pt idx="6">
                  <c:v>5.2</c:v>
                </c:pt>
                <c:pt idx="7">
                  <c:v>3.91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8974888"/>
        <c:axId val="208975280"/>
      </c:barChart>
      <c:catAx>
        <c:axId val="208974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75280"/>
        <c:crosses val="autoZero"/>
        <c:auto val="1"/>
        <c:lblAlgn val="ctr"/>
        <c:lblOffset val="100"/>
        <c:noMultiLvlLbl val="0"/>
      </c:catAx>
      <c:valAx>
        <c:axId val="20897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8974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10243384270377"/>
          <c:y val="0.14912280701754385"/>
          <c:w val="0.52345909510139133"/>
          <c:h val="0.790197713772620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6DF-453C-9845-10183E8480F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DF-453C-9845-10183E8480F3}"/>
              </c:ext>
            </c:extLst>
          </c:dPt>
          <c:dPt>
            <c:idx val="2"/>
            <c:invertIfNegative val="0"/>
            <c:bubble3D val="0"/>
            <c:spPr>
              <a:solidFill>
                <a:srgbClr val="FF993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6DF-453C-9845-10183E8480F3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DF-453C-9845-10183E8480F3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6DF-453C-9845-10183E8480F3}"/>
              </c:ext>
            </c:extLst>
          </c:dPt>
          <c:dPt>
            <c:idx val="6"/>
            <c:invertIfNegative val="0"/>
            <c:bubble3D val="0"/>
            <c:spPr>
              <a:solidFill>
                <a:srgbClr val="D77DD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6DF-453C-9845-10183E8480F3}"/>
              </c:ext>
            </c:extLst>
          </c:dPt>
          <c:dPt>
            <c:idx val="7"/>
            <c:invertIfNegative val="0"/>
            <c:bubble3D val="0"/>
            <c:explosion val="24"/>
          </c:dPt>
          <c:dPt>
            <c:idx val="8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5603,03; 31,9%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252,68</a:t>
                    </a:r>
                    <a:r>
                      <a:rPr lang="en-US" sz="1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 1,49%</a:t>
                    </a:r>
                    <a:endPara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5.4931090959932892E-2"/>
                  <c:y val="-1.567667695042431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159,98; </a:t>
                    </a:r>
                  </a:p>
                  <a:p>
                    <a:r>
                      <a:rPr lang="en-US" dirty="0" smtClean="0"/>
                      <a:t>0,91%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86614811306209E-2"/>
                      <c:h val="8.5923501377339839E-2"/>
                    </c:manualLayout>
                  </c15:layout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2679,06;15,3%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2896,77;16,51%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527207457787615E-3"/>
                  <c:y val="0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 b="1"/>
                    </a:pPr>
                    <a:r>
                      <a:rPr lang="en-US" sz="1000" b="1" dirty="0" smtClean="0"/>
                      <a:t>518,87;2,95</a:t>
                    </a:r>
                    <a:r>
                      <a:rPr lang="en-US" sz="1000" b="1" baseline="0" dirty="0" smtClean="0"/>
                      <a:t>%</a:t>
                    </a:r>
                    <a:endParaRPr lang="en-US" sz="1000" b="1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</c:extLst>
            </c:dLbl>
            <c:dLbl>
              <c:idx val="6"/>
              <c:layout>
                <c:manualLayout>
                  <c:x val="4.2845158676261619E-3"/>
                  <c:y val="1.6681373009836513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5731,63</a:t>
                    </a:r>
                  </a:p>
                  <a:p>
                    <a:r>
                      <a:rPr lang="en-US" dirty="0" smtClean="0"/>
                      <a:t>32,66%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9196888678373117E-3"/>
                  <c:y val="-7.8392286896897495E-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1"/>
                    </a:pPr>
                    <a:r>
                      <a:rPr lang="en-US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112,581</a:t>
                    </a:r>
                    <a:r>
                      <a:rPr lang="en-US" sz="1050" b="1" baseline="0" dirty="0" smtClean="0"/>
                      <a:t>; </a:t>
                    </a:r>
                    <a:r>
                      <a:rPr lang="en-US" sz="900" b="1" baseline="0" dirty="0" smtClean="0"/>
                      <a:t>0,64%</a:t>
                    </a:r>
                    <a:endParaRPr lang="en-US" b="1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985550501908908"/>
                      <c:h val="5.6690282276328274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6.4919565192211259E-2"/>
                  <c:y val="2.645738361652161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1,8</a:t>
                    </a:r>
                  </a:p>
                  <a:p>
                    <a:r>
                      <a:rPr lang="en-US" dirty="0" smtClean="0"/>
                      <a:t>;0,01%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0.00</c:formatCode>
                <c:ptCount val="9"/>
                <c:pt idx="0">
                  <c:v>5603.03</c:v>
                </c:pt>
                <c:pt idx="1">
                  <c:v>252.68</c:v>
                </c:pt>
                <c:pt idx="2" formatCode="@">
                  <c:v>0</c:v>
                </c:pt>
                <c:pt idx="3" formatCode="#,##0.00">
                  <c:v>2679.06</c:v>
                </c:pt>
                <c:pt idx="4" formatCode="#,##0.00">
                  <c:v>2896.78</c:v>
                </c:pt>
                <c:pt idx="5" formatCode="#,##0.00">
                  <c:v>518.87</c:v>
                </c:pt>
                <c:pt idx="6" formatCode="#,##0.00">
                  <c:v>5731.63</c:v>
                </c:pt>
                <c:pt idx="7" formatCode="General">
                  <c:v>112.58</c:v>
                </c:pt>
                <c:pt idx="8" formatCode="General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6DF-453C-9845-10183E8480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31.9</c:v>
                </c:pt>
                <c:pt idx="1">
                  <c:v>1.4</c:v>
                </c:pt>
                <c:pt idx="2">
                  <c:v>0.91</c:v>
                </c:pt>
                <c:pt idx="3">
                  <c:v>15.3</c:v>
                </c:pt>
                <c:pt idx="4">
                  <c:v>16.510000000000002</c:v>
                </c:pt>
                <c:pt idx="5">
                  <c:v>2.95</c:v>
                </c:pt>
                <c:pt idx="6">
                  <c:v>32.659999999999997</c:v>
                </c:pt>
                <c:pt idx="7">
                  <c:v>0.64</c:v>
                </c:pt>
                <c:pt idx="8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0379552"/>
        <c:axId val="290377200"/>
      </c:barChart>
      <c:catAx>
        <c:axId val="290379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90377200"/>
        <c:auto val="1"/>
        <c:lblAlgn val="ctr"/>
        <c:lblOffset val="100"/>
        <c:noMultiLvlLbl val="0"/>
      </c:catAx>
      <c:valAx>
        <c:axId val="290377200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290379552"/>
        <c:crossBetween val="between"/>
      </c:valAx>
      <c:spPr>
        <a:noFill/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t"/>
      <c:layout/>
      <c:overlay val="0"/>
      <c:txPr>
        <a:bodyPr/>
        <a:lstStyle/>
        <a:p>
          <a:pPr>
            <a:defRPr sz="105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 custT="1"/>
      <dgm:spPr/>
      <dgm:t>
        <a:bodyPr/>
        <a:lstStyle/>
        <a:p>
          <a:r>
            <a:rPr lang="ru-RU" sz="9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sz="900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sz="9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r>
            <a:rPr lang="ru-RU" sz="9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334,33</a:t>
          </a:r>
          <a:endParaRPr lang="ru-RU" sz="9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1177,76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3,91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561,14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B9941620-3C05-465D-8115-672F78BB5CA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5,20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58A4E-7D5D-41F0-A942-FF133E5093CA}" type="parTrans" cxnId="{3233CA2F-A067-4FA6-8A34-06828A4DF538}">
      <dgm:prSet/>
      <dgm:spPr/>
      <dgm:t>
        <a:bodyPr/>
        <a:lstStyle/>
        <a:p>
          <a:endParaRPr lang="ru-RU"/>
        </a:p>
      </dgm:t>
    </dgm:pt>
    <dgm:pt modelId="{AC943FE2-E0A1-4633-AC63-9C5B9B692455}" type="sibTrans" cxnId="{3233CA2F-A067-4FA6-8A34-06828A4DF538}">
      <dgm:prSet/>
      <dgm:spPr/>
      <dgm:t>
        <a:bodyPr/>
        <a:lstStyle/>
        <a:p>
          <a:endParaRPr lang="ru-RU"/>
        </a:p>
      </dgm:t>
    </dgm:pt>
    <dgm:pt modelId="{B70E1606-9938-40BF-AAB7-F92CF02A28F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бюджетной системы Российской Федерации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252,68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19574-5BA7-44ED-864E-C9219ECE3B92}" type="parTrans" cxnId="{D820C24E-A4CF-4DFC-9A7F-5416EC005C73}">
      <dgm:prSet/>
      <dgm:spPr/>
      <dgm:t>
        <a:bodyPr/>
        <a:lstStyle/>
        <a:p>
          <a:endParaRPr lang="ru-RU"/>
        </a:p>
      </dgm:t>
    </dgm:pt>
    <dgm:pt modelId="{6FD7E305-9060-4BCF-8619-2534575DB30B}" type="sibTrans" cxnId="{D820C24E-A4CF-4DFC-9A7F-5416EC005C73}">
      <dgm:prSet/>
      <dgm:spPr/>
      <dgm:t>
        <a:bodyPr/>
        <a:lstStyle/>
        <a:p>
          <a:endParaRPr lang="ru-RU"/>
        </a:p>
      </dgm:t>
    </dgm:pt>
    <dgm:pt modelId="{4F53FFA9-C3F5-470E-B9A9-691642494B9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3220,61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455AB1-F975-493B-BF48-CAC837C8FA16}" type="parTrans" cxnId="{FBC3F654-7F67-433A-BCC8-4FAF47FCDE84}">
      <dgm:prSet/>
      <dgm:spPr/>
      <dgm:t>
        <a:bodyPr/>
        <a:lstStyle/>
        <a:p>
          <a:endParaRPr lang="ru-RU"/>
        </a:p>
      </dgm:t>
    </dgm:pt>
    <dgm:pt modelId="{D5F69D57-9F73-4C44-9B55-F72E45F2BB67}" type="sibTrans" cxnId="{FBC3F654-7F67-433A-BCC8-4FAF47FCDE84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 и компенсации затрат государства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281,17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37EE586D-B1BA-4EB6-8444-DE68814A2C0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имущества, находящегося в государственной и муниципальной собственности</a:t>
          </a:r>
        </a:p>
        <a:p>
          <a:r>
            <a:rPr lang="ru-RU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31,56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21E007-4759-41E8-8EE3-C65B934960C1}" type="parTrans" cxnId="{9CCB673F-217D-44D1-9B18-91ACA2CE6D8C}">
      <dgm:prSet/>
      <dgm:spPr/>
      <dgm:t>
        <a:bodyPr/>
        <a:lstStyle/>
        <a:p>
          <a:endParaRPr lang="ru-RU"/>
        </a:p>
      </dgm:t>
    </dgm:pt>
    <dgm:pt modelId="{B5E8FAC4-68CA-4ED9-8DA0-165AD68F7650}" type="sibTrans" cxnId="{9CCB673F-217D-44D1-9B18-91ACA2CE6D8C}">
      <dgm:prSet/>
      <dgm:spPr/>
      <dgm:t>
        <a:bodyPr/>
        <a:lstStyle/>
        <a:p>
          <a:endParaRPr lang="ru-RU"/>
        </a:p>
      </dgm:t>
    </dgm:pt>
    <dgm:pt modelId="{5E8D43AF-5B94-4F64-87C1-8D3FE2361842}">
      <dgm:prSet phldrT="[Текст]" custT="1"/>
      <dgm:spPr/>
      <dgm:t>
        <a:bodyPr/>
        <a:lstStyle/>
        <a:p>
          <a:r>
            <a:rPr lang="ru-RU" sz="1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пошлина</a:t>
          </a:r>
        </a:p>
        <a:p>
          <a:r>
            <a:rPr lang="ru-RU" sz="1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0,1</a:t>
          </a:r>
          <a:endParaRPr lang="ru-RU" sz="10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C7D8F6-D557-4388-B061-736294C824E8}" type="parTrans" cxnId="{027AECAB-0B4F-40BA-961F-CB4BC8A89EEE}">
      <dgm:prSet/>
      <dgm:spPr/>
      <dgm:t>
        <a:bodyPr/>
        <a:lstStyle/>
        <a:p>
          <a:endParaRPr lang="ru-RU"/>
        </a:p>
      </dgm:t>
    </dgm:pt>
    <dgm:pt modelId="{85419AC2-1C8C-436A-BCEE-5F9D92F89A20}" type="sibTrans" cxnId="{027AECAB-0B4F-40BA-961F-CB4BC8A89EEE}">
      <dgm:prSet/>
      <dgm:spPr/>
      <dgm:t>
        <a:bodyPr/>
        <a:lstStyle/>
        <a:p>
          <a:endParaRPr lang="ru-RU"/>
        </a:p>
      </dgm:t>
    </dgm:pt>
    <dgm:pt modelId="{2BECC003-29F7-4BE4-89F2-1EA1649579F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бюджетам бюджетной системы Российской Федерации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11285,60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F2CF32-A88D-4595-80F3-F5B1FA88DBB9}" type="parTrans" cxnId="{45212934-B359-4E7D-A494-4AAF425149DE}">
      <dgm:prSet/>
      <dgm:spPr/>
      <dgm:t>
        <a:bodyPr/>
        <a:lstStyle/>
        <a:p>
          <a:endParaRPr lang="ru-RU"/>
        </a:p>
      </dgm:t>
    </dgm:pt>
    <dgm:pt modelId="{15A96270-B7BE-43AC-9DE8-ADE3E10348E6}" type="sibTrans" cxnId="{45212934-B359-4E7D-A494-4AAF425149DE}">
      <dgm:prSet/>
      <dgm:spPr/>
      <dgm:t>
        <a:bodyPr/>
        <a:lstStyle/>
        <a:p>
          <a:endParaRPr lang="ru-RU"/>
        </a:p>
      </dgm:t>
    </dgm:pt>
    <dgm:pt modelId="{8F884C7E-E5BF-468A-95C8-CFD43E72CA8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Субсидии бюджетам бюджетной системы Российской Федерации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1091,03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A4DF65-45DF-4648-B85F-09243F66E5D9}" type="parTrans" cxnId="{9F8C3B12-FAA1-4EE7-B083-68FB2420EBED}">
      <dgm:prSet/>
      <dgm:spPr/>
      <dgm:t>
        <a:bodyPr/>
        <a:lstStyle/>
        <a:p>
          <a:endParaRPr lang="ru-RU"/>
        </a:p>
      </dgm:t>
    </dgm:pt>
    <dgm:pt modelId="{7D8DED8B-8C21-493B-87C0-49604140375F}" type="sibTrans" cxnId="{9F8C3B12-FAA1-4EE7-B083-68FB2420EBED}">
      <dgm:prSet/>
      <dgm:spPr/>
      <dgm:t>
        <a:bodyPr/>
        <a:lstStyle/>
        <a:p>
          <a:endParaRPr lang="ru-RU"/>
        </a:p>
      </dgm:t>
    </dgm:pt>
    <dgm:pt modelId="{A4F1E168-0D7E-4297-8636-A238DA7DD29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Штрафы , санкции, возмещение ущерба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8,83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302E05-4AFA-427D-9ACB-45C08B018C6B}" type="parTrans" cxnId="{CFD72C75-8233-4C4A-8B53-3224BF0CE461}">
      <dgm:prSet/>
      <dgm:spPr/>
      <dgm:t>
        <a:bodyPr/>
        <a:lstStyle/>
        <a:p>
          <a:endParaRPr lang="ru-RU"/>
        </a:p>
      </dgm:t>
    </dgm:pt>
    <dgm:pt modelId="{480F32D6-5914-4FE4-A3FC-E9CDE5CEF8E1}" type="sibTrans" cxnId="{CFD72C75-8233-4C4A-8B53-3224BF0CE461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13" custScaleX="91309" custScaleY="7647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50D5674F-5021-4C6D-B027-59E216CBEE1E}" type="pres">
      <dgm:prSet presAssocID="{5E8D43AF-5B94-4F64-87C1-8D3FE2361842}" presName="node" presStyleLbl="node1" presStyleIdx="1" presStyleCnt="13" custScaleX="76704" custScaleY="54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E8433-3FCD-45BB-BC36-16065BFDE155}" type="pres">
      <dgm:prSet presAssocID="{85419AC2-1C8C-436A-BCEE-5F9D92F89A20}" presName="sibTrans" presStyleCnt="0"/>
      <dgm:spPr/>
    </dgm:pt>
    <dgm:pt modelId="{568C610D-6D67-49FE-9E20-A523B07AEC94}" type="pres">
      <dgm:prSet presAssocID="{3538A437-4018-424C-BE07-1EB90B0DB3E5}" presName="node" presStyleLbl="node1" presStyleIdx="2" presStyleCnt="13" custScaleX="83563" custScaleY="56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3" presStyleCnt="13" custScaleX="64746" custScaleY="64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F504124-2CD3-43F1-9B74-F18BF34C647A}" type="pres">
      <dgm:prSet presAssocID="{37EE586D-B1BA-4EB6-8444-DE68814A2C0D}" presName="node" presStyleLbl="node1" presStyleIdx="4" presStyleCnt="13" custScaleX="81163" custScaleY="51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B3855-A714-4C22-9689-E84345D4AE2E}" type="pres">
      <dgm:prSet presAssocID="{B5E8FAC4-68CA-4ED9-8DA0-165AD68F7650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13" custScaleX="85233" custScaleY="77124" custLinFactNeighborX="3207" custLinFactNeighborY="176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13" custScaleX="88448" custScaleY="59983" custLinFactNeighborX="2005" custLinFactNeighborY="-1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51BBF-5D6E-4969-B9C7-C530AEE56AB2}" type="pres">
      <dgm:prSet presAssocID="{7990CB6E-1BF1-4D78-B445-5B686382AB02}" presName="sibTrans" presStyleCnt="0"/>
      <dgm:spPr/>
    </dgm:pt>
    <dgm:pt modelId="{F2BF61DD-A5BD-4B0F-8021-AB442B72ED79}" type="pres">
      <dgm:prSet presAssocID="{B9941620-3C05-465D-8115-672F78BB5CAC}" presName="node" presStyleLbl="node1" presStyleIdx="7" presStyleCnt="13" custScaleX="73668" custScaleY="75182" custLinFactX="-100000" custLinFactNeighborX="-161808" custLinFactNeighborY="93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5076E-E4FE-4DE0-BD97-CCB336470A27}" type="pres">
      <dgm:prSet presAssocID="{AC943FE2-E0A1-4633-AC63-9C5B9B692455}" presName="sibTrans" presStyleCnt="0"/>
      <dgm:spPr/>
    </dgm:pt>
    <dgm:pt modelId="{1E788828-E892-4465-A6B8-8864FF9D7A35}" type="pres">
      <dgm:prSet presAssocID="{2BECC003-29F7-4BE4-89F2-1EA1649579F7}" presName="node" presStyleLbl="node1" presStyleIdx="8" presStyleCnt="13" custScaleX="103091" custScaleY="71446" custLinFactNeighborX="67079" custLinFactNeighborY="92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533EDF-7733-4ABB-AB04-2E9EACB96396}" type="pres">
      <dgm:prSet presAssocID="{15A96270-B7BE-43AC-9DE8-ADE3E10348E6}" presName="sibTrans" presStyleCnt="0"/>
      <dgm:spPr/>
    </dgm:pt>
    <dgm:pt modelId="{F0CD13ED-CD83-4E5F-BF5B-5B1B1F464B26}" type="pres">
      <dgm:prSet presAssocID="{8F884C7E-E5BF-468A-95C8-CFD43E72CA86}" presName="node" presStyleLbl="node1" presStyleIdx="9" presStyleCnt="13" custScaleX="84453" custScaleY="77831" custLinFactNeighborX="21607" custLinFactNeighborY="-1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73B4B-91A1-40F9-BA6B-73ADD74EC994}" type="pres">
      <dgm:prSet presAssocID="{7D8DED8B-8C21-493B-87C0-49604140375F}" presName="sibTrans" presStyleCnt="0"/>
      <dgm:spPr/>
    </dgm:pt>
    <dgm:pt modelId="{98D9B815-AE2A-4D0E-9888-B226115C366F}" type="pres">
      <dgm:prSet presAssocID="{B70E1606-9938-40BF-AAB7-F92CF02A28F6}" presName="node" presStyleLbl="node1" presStyleIdx="10" presStyleCnt="13" custScaleX="82057" custScaleY="77527" custLinFactNeighborX="34155" custLinFactNeighborY="-1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B9295-AEC3-4502-804E-90D932C1C9A9}" type="pres">
      <dgm:prSet presAssocID="{6FD7E305-9060-4BCF-8619-2534575DB30B}" presName="sibTrans" presStyleCnt="0"/>
      <dgm:spPr/>
    </dgm:pt>
    <dgm:pt modelId="{4F93F4BA-99ED-41B4-88AD-39D9B4193754}" type="pres">
      <dgm:prSet presAssocID="{4F53FFA9-C3F5-470E-B9A9-691642494B97}" presName="node" presStyleLbl="node1" presStyleIdx="11" presStyleCnt="13" custScaleX="81204" custScaleY="79717" custLinFactNeighborX="-92671" custLinFactNeighborY="9133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9C8FE29-5AF6-4E68-8951-EB6A6E021D2B}" type="pres">
      <dgm:prSet presAssocID="{D5F69D57-9F73-4C44-9B55-F72E45F2BB67}" presName="sibTrans" presStyleCnt="0"/>
      <dgm:spPr/>
    </dgm:pt>
    <dgm:pt modelId="{A57F894C-529C-4899-A2AE-0DA4D1C6099A}" type="pres">
      <dgm:prSet presAssocID="{A4F1E168-0D7E-4297-8636-A238DA7DD290}" presName="node" presStyleLbl="node1" presStyleIdx="12" presStyleCnt="13" custScaleX="76498" custScaleY="63210" custLinFactX="54395" custLinFactY="-8173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FA1B1E-2B3E-4872-AEE5-346A3EA92DAD}" type="presOf" srcId="{8F884C7E-E5BF-468A-95C8-CFD43E72CA86}" destId="{F0CD13ED-CD83-4E5F-BF5B-5B1B1F464B26}" srcOrd="0" destOrd="0" presId="urn:microsoft.com/office/officeart/2005/8/layout/default#1"/>
    <dgm:cxn modelId="{027AECAB-0B4F-40BA-961F-CB4BC8A89EEE}" srcId="{EFC9298D-E846-4654-9798-8B0060028573}" destId="{5E8D43AF-5B94-4F64-87C1-8D3FE2361842}" srcOrd="1" destOrd="0" parTransId="{DBC7D8F6-D557-4388-B061-736294C824E8}" sibTransId="{85419AC2-1C8C-436A-BCEE-5F9D92F89A20}"/>
    <dgm:cxn modelId="{45212934-B359-4E7D-A494-4AAF425149DE}" srcId="{EFC9298D-E846-4654-9798-8B0060028573}" destId="{2BECC003-29F7-4BE4-89F2-1EA1649579F7}" srcOrd="8" destOrd="0" parTransId="{E5F2CF32-A88D-4595-80F3-F5B1FA88DBB9}" sibTransId="{15A96270-B7BE-43AC-9DE8-ADE3E10348E6}"/>
    <dgm:cxn modelId="{1EE788FE-4F59-446E-A4A7-A62EB1E9F494}" type="presOf" srcId="{A4F1E168-0D7E-4297-8636-A238DA7DD290}" destId="{A57F894C-529C-4899-A2AE-0DA4D1C6099A}" srcOrd="0" destOrd="0" presId="urn:microsoft.com/office/officeart/2005/8/layout/default#1"/>
    <dgm:cxn modelId="{5FECBBD9-0446-44F7-A70A-70B3C7AFB235}" type="presOf" srcId="{1F257D80-3529-4697-9186-EC854F333D20}" destId="{416D389E-1906-4628-AB3D-97BCDE0F8520}" srcOrd="0" destOrd="0" presId="urn:microsoft.com/office/officeart/2005/8/layout/default#1"/>
    <dgm:cxn modelId="{1178DB68-A21A-4B03-8ABF-29A47B0C10E0}" type="presOf" srcId="{4F53FFA9-C3F5-470E-B9A9-691642494B97}" destId="{4F93F4BA-99ED-41B4-88AD-39D9B4193754}" srcOrd="0" destOrd="0" presId="urn:microsoft.com/office/officeart/2005/8/layout/default#1"/>
    <dgm:cxn modelId="{3233CA2F-A067-4FA6-8A34-06828A4DF538}" srcId="{EFC9298D-E846-4654-9798-8B0060028573}" destId="{B9941620-3C05-465D-8115-672F78BB5CAC}" srcOrd="7" destOrd="0" parTransId="{1B058A4E-7D5D-41F0-A942-FF133E5093CA}" sibTransId="{AC943FE2-E0A1-4633-AC63-9C5B9B692455}"/>
    <dgm:cxn modelId="{37C5A1FF-8FDE-41AA-B5EB-61CCC5D74FFF}" srcId="{EFC9298D-E846-4654-9798-8B0060028573}" destId="{3538A437-4018-424C-BE07-1EB90B0DB3E5}" srcOrd="2" destOrd="0" parTransId="{DB8B27EA-751C-4006-AD33-2FEF1C9D02D5}" sibTransId="{3C8C6C8C-1305-4D11-9653-ECBA9AF106B6}"/>
    <dgm:cxn modelId="{54553B38-0F2E-4C29-8CF1-704A5F1939C5}" type="presOf" srcId="{269A53EA-BA11-4AF7-9BE5-E082E4E3AB0F}" destId="{D5EFF21E-E139-4CF8-A716-D4D50612462F}" srcOrd="0" destOrd="0" presId="urn:microsoft.com/office/officeart/2005/8/layout/default#1"/>
    <dgm:cxn modelId="{C2AE4334-8BA3-4CDE-8458-553E0E5154BA}" type="presOf" srcId="{B9941620-3C05-465D-8115-672F78BB5CAC}" destId="{F2BF61DD-A5BD-4B0F-8021-AB442B72ED79}" srcOrd="0" destOrd="0" presId="urn:microsoft.com/office/officeart/2005/8/layout/default#1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9CCB673F-217D-44D1-9B18-91ACA2CE6D8C}" srcId="{EFC9298D-E846-4654-9798-8B0060028573}" destId="{37EE586D-B1BA-4EB6-8444-DE68814A2C0D}" srcOrd="4" destOrd="0" parTransId="{9921E007-4759-41E8-8EE3-C65B934960C1}" sibTransId="{B5E8FAC4-68CA-4ED9-8DA0-165AD68F7650}"/>
    <dgm:cxn modelId="{D820C24E-A4CF-4DFC-9A7F-5416EC005C73}" srcId="{EFC9298D-E846-4654-9798-8B0060028573}" destId="{B70E1606-9938-40BF-AAB7-F92CF02A28F6}" srcOrd="10" destOrd="0" parTransId="{7C119574-5BA7-44ED-864E-C9219ECE3B92}" sibTransId="{6FD7E305-9060-4BCF-8619-2534575DB30B}"/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AED925E9-6B6D-45B6-9630-F9EF5E49F4C5}" type="presOf" srcId="{37EE586D-B1BA-4EB6-8444-DE68814A2C0D}" destId="{3F504124-2CD3-43F1-9B74-F18BF34C647A}" srcOrd="0" destOrd="0" presId="urn:microsoft.com/office/officeart/2005/8/layout/default#1"/>
    <dgm:cxn modelId="{9F078E34-C8BE-4C48-88EF-46A998C61C48}" type="presOf" srcId="{2BECC003-29F7-4BE4-89F2-1EA1649579F7}" destId="{1E788828-E892-4465-A6B8-8864FF9D7A35}" srcOrd="0" destOrd="0" presId="urn:microsoft.com/office/officeart/2005/8/layout/default#1"/>
    <dgm:cxn modelId="{AFE48A82-AC47-44DD-828A-113CBF42168D}" type="presOf" srcId="{2E106A4D-1827-4786-8B22-F8E12C13AD13}" destId="{396F3610-6898-4F07-B1B7-DDB2CD28A9C7}" srcOrd="0" destOrd="0" presId="urn:microsoft.com/office/officeart/2005/8/layout/default#1"/>
    <dgm:cxn modelId="{086923E4-6E38-439D-B8E7-E59B50C16849}" type="presOf" srcId="{5E8D43AF-5B94-4F64-87C1-8D3FE2361842}" destId="{50D5674F-5021-4C6D-B027-59E216CBEE1E}" srcOrd="0" destOrd="0" presId="urn:microsoft.com/office/officeart/2005/8/layout/default#1"/>
    <dgm:cxn modelId="{D5D11E11-42A6-4F43-AB15-6CCD831B18ED}" type="presOf" srcId="{B70E1606-9938-40BF-AAB7-F92CF02A28F6}" destId="{98D9B815-AE2A-4D0E-9888-B226115C366F}" srcOrd="0" destOrd="0" presId="urn:microsoft.com/office/officeart/2005/8/layout/default#1"/>
    <dgm:cxn modelId="{7C44420A-6D13-48FA-8BF0-11C46FBE2D3F}" srcId="{EFC9298D-E846-4654-9798-8B0060028573}" destId="{1F257D80-3529-4697-9186-EC854F333D20}" srcOrd="3" destOrd="0" parTransId="{D56AAECC-AB64-425A-8D07-EDF5E8AEBA7B}" sibTransId="{5066F600-18D8-4907-8D13-36072B42DF55}"/>
    <dgm:cxn modelId="{FBC3F654-7F67-433A-BCC8-4FAF47FCDE84}" srcId="{EFC9298D-E846-4654-9798-8B0060028573}" destId="{4F53FFA9-C3F5-470E-B9A9-691642494B97}" srcOrd="11" destOrd="0" parTransId="{44455AB1-F975-493B-BF48-CAC837C8FA16}" sibTransId="{D5F69D57-9F73-4C44-9B55-F72E45F2BB67}"/>
    <dgm:cxn modelId="{CFD72C75-8233-4C4A-8B53-3224BF0CE461}" srcId="{EFC9298D-E846-4654-9798-8B0060028573}" destId="{A4F1E168-0D7E-4297-8636-A238DA7DD290}" srcOrd="12" destOrd="0" parTransId="{A0302E05-4AFA-427D-9ACB-45C08B018C6B}" sibTransId="{480F32D6-5914-4FE4-A3FC-E9CDE5CEF8E1}"/>
    <dgm:cxn modelId="{9E2AA475-1A6A-418F-A7E1-5CD1A33F499B}" type="presOf" srcId="{3538A437-4018-424C-BE07-1EB90B0DB3E5}" destId="{568C610D-6D67-49FE-9E20-A523B07AEC94}" srcOrd="0" destOrd="0" presId="urn:microsoft.com/office/officeart/2005/8/layout/default#1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B150538A-CB13-41E3-A04D-E1C30D13AD97}" type="presOf" srcId="{A5E69884-F0A7-4B41-8FF5-AAB06741361A}" destId="{E19DE523-24F1-4597-8BFD-E775C15FE74A}" srcOrd="0" destOrd="0" presId="urn:microsoft.com/office/officeart/2005/8/layout/default#1"/>
    <dgm:cxn modelId="{9F8C3B12-FAA1-4EE7-B083-68FB2420EBED}" srcId="{EFC9298D-E846-4654-9798-8B0060028573}" destId="{8F884C7E-E5BF-468A-95C8-CFD43E72CA86}" srcOrd="9" destOrd="0" parTransId="{8EA4DF65-45DF-4648-B85F-09243F66E5D9}" sibTransId="{7D8DED8B-8C21-493B-87C0-49604140375F}"/>
    <dgm:cxn modelId="{98EEE33C-0489-4314-8581-F513821DE9E8}" type="presOf" srcId="{EFC9298D-E846-4654-9798-8B0060028573}" destId="{7D006B0B-6727-4758-87FD-A750B2865F7B}" srcOrd="0" destOrd="0" presId="urn:microsoft.com/office/officeart/2005/8/layout/default#1"/>
    <dgm:cxn modelId="{4150AF11-2645-4951-895F-98A133287F25}" type="presParOf" srcId="{7D006B0B-6727-4758-87FD-A750B2865F7B}" destId="{E19DE523-24F1-4597-8BFD-E775C15FE74A}" srcOrd="0" destOrd="0" presId="urn:microsoft.com/office/officeart/2005/8/layout/default#1"/>
    <dgm:cxn modelId="{81C56E5F-A030-4E61-AE7F-37881EDE95D1}" type="presParOf" srcId="{7D006B0B-6727-4758-87FD-A750B2865F7B}" destId="{4CD03ED4-9FB8-4EAC-BF5F-762E8AEEEECD}" srcOrd="1" destOrd="0" presId="urn:microsoft.com/office/officeart/2005/8/layout/default#1"/>
    <dgm:cxn modelId="{FBCE1A0A-BECC-446A-BEC5-3145287CA4F1}" type="presParOf" srcId="{7D006B0B-6727-4758-87FD-A750B2865F7B}" destId="{50D5674F-5021-4C6D-B027-59E216CBEE1E}" srcOrd="2" destOrd="0" presId="urn:microsoft.com/office/officeart/2005/8/layout/default#1"/>
    <dgm:cxn modelId="{DB0C2245-E28B-44C6-BC6C-3BCF21EBDCB7}" type="presParOf" srcId="{7D006B0B-6727-4758-87FD-A750B2865F7B}" destId="{725E8433-3FCD-45BB-BC36-16065BFDE155}" srcOrd="3" destOrd="0" presId="urn:microsoft.com/office/officeart/2005/8/layout/default#1"/>
    <dgm:cxn modelId="{B93DFE44-55CC-4A86-AA91-895642B7CFFE}" type="presParOf" srcId="{7D006B0B-6727-4758-87FD-A750B2865F7B}" destId="{568C610D-6D67-49FE-9E20-A523B07AEC94}" srcOrd="4" destOrd="0" presId="urn:microsoft.com/office/officeart/2005/8/layout/default#1"/>
    <dgm:cxn modelId="{33002690-319E-42B1-A774-2355685E0654}" type="presParOf" srcId="{7D006B0B-6727-4758-87FD-A750B2865F7B}" destId="{DBFB2604-9FF4-44B1-BE15-D39EFEA1CA06}" srcOrd="5" destOrd="0" presId="urn:microsoft.com/office/officeart/2005/8/layout/default#1"/>
    <dgm:cxn modelId="{77AECADA-A5B9-45D1-9C9C-AE2B9DD72455}" type="presParOf" srcId="{7D006B0B-6727-4758-87FD-A750B2865F7B}" destId="{416D389E-1906-4628-AB3D-97BCDE0F8520}" srcOrd="6" destOrd="0" presId="urn:microsoft.com/office/officeart/2005/8/layout/default#1"/>
    <dgm:cxn modelId="{78498482-7AAA-4708-8C6B-C88E95A7CA48}" type="presParOf" srcId="{7D006B0B-6727-4758-87FD-A750B2865F7B}" destId="{72E431E7-0EEA-4E62-97B1-19152DA49804}" srcOrd="7" destOrd="0" presId="urn:microsoft.com/office/officeart/2005/8/layout/default#1"/>
    <dgm:cxn modelId="{A21C0A78-CB51-4D94-861B-8DDDE988C403}" type="presParOf" srcId="{7D006B0B-6727-4758-87FD-A750B2865F7B}" destId="{3F504124-2CD3-43F1-9B74-F18BF34C647A}" srcOrd="8" destOrd="0" presId="urn:microsoft.com/office/officeart/2005/8/layout/default#1"/>
    <dgm:cxn modelId="{2EF9082F-4534-4C15-B292-1F440CEF4E81}" type="presParOf" srcId="{7D006B0B-6727-4758-87FD-A750B2865F7B}" destId="{940B3855-A714-4C22-9689-E84345D4AE2E}" srcOrd="9" destOrd="0" presId="urn:microsoft.com/office/officeart/2005/8/layout/default#1"/>
    <dgm:cxn modelId="{1CE404F2-3FF1-4431-AB71-532FC65FB0F3}" type="presParOf" srcId="{7D006B0B-6727-4758-87FD-A750B2865F7B}" destId="{396F3610-6898-4F07-B1B7-DDB2CD28A9C7}" srcOrd="10" destOrd="0" presId="urn:microsoft.com/office/officeart/2005/8/layout/default#1"/>
    <dgm:cxn modelId="{6E03738D-4AFA-4020-B1E8-B1D649497C22}" type="presParOf" srcId="{7D006B0B-6727-4758-87FD-A750B2865F7B}" destId="{CC4B1EF2-39F8-4662-9A2E-4D53D862B399}" srcOrd="11" destOrd="0" presId="urn:microsoft.com/office/officeart/2005/8/layout/default#1"/>
    <dgm:cxn modelId="{FBE84D16-F8E5-448D-B897-9085CCC7CF49}" type="presParOf" srcId="{7D006B0B-6727-4758-87FD-A750B2865F7B}" destId="{D5EFF21E-E139-4CF8-A716-D4D50612462F}" srcOrd="12" destOrd="0" presId="urn:microsoft.com/office/officeart/2005/8/layout/default#1"/>
    <dgm:cxn modelId="{4419F617-42C7-4AFB-ACDE-8069150BC6BB}" type="presParOf" srcId="{7D006B0B-6727-4758-87FD-A750B2865F7B}" destId="{F9851BBF-5D6E-4969-B9C7-C530AEE56AB2}" srcOrd="13" destOrd="0" presId="urn:microsoft.com/office/officeart/2005/8/layout/default#1"/>
    <dgm:cxn modelId="{E7738794-2FC1-45F6-8D6F-B30797504FCD}" type="presParOf" srcId="{7D006B0B-6727-4758-87FD-A750B2865F7B}" destId="{F2BF61DD-A5BD-4B0F-8021-AB442B72ED79}" srcOrd="14" destOrd="0" presId="urn:microsoft.com/office/officeart/2005/8/layout/default#1"/>
    <dgm:cxn modelId="{213D59E4-2874-43C9-BB3E-3DD56A60B0CB}" type="presParOf" srcId="{7D006B0B-6727-4758-87FD-A750B2865F7B}" destId="{F005076E-E4FE-4DE0-BD97-CCB336470A27}" srcOrd="15" destOrd="0" presId="urn:microsoft.com/office/officeart/2005/8/layout/default#1"/>
    <dgm:cxn modelId="{77EF0CCD-D566-401B-9378-C83D046702EF}" type="presParOf" srcId="{7D006B0B-6727-4758-87FD-A750B2865F7B}" destId="{1E788828-E892-4465-A6B8-8864FF9D7A35}" srcOrd="16" destOrd="0" presId="urn:microsoft.com/office/officeart/2005/8/layout/default#1"/>
    <dgm:cxn modelId="{4EC8AD15-A6F0-458A-B9B3-76029A417A10}" type="presParOf" srcId="{7D006B0B-6727-4758-87FD-A750B2865F7B}" destId="{2C533EDF-7733-4ABB-AB04-2E9EACB96396}" srcOrd="17" destOrd="0" presId="urn:microsoft.com/office/officeart/2005/8/layout/default#1"/>
    <dgm:cxn modelId="{20751B39-8AE7-480C-95F2-8ABC82DD85FA}" type="presParOf" srcId="{7D006B0B-6727-4758-87FD-A750B2865F7B}" destId="{F0CD13ED-CD83-4E5F-BF5B-5B1B1F464B26}" srcOrd="18" destOrd="0" presId="urn:microsoft.com/office/officeart/2005/8/layout/default#1"/>
    <dgm:cxn modelId="{1AE4EAC1-56D3-44DC-901B-025AF146D1CF}" type="presParOf" srcId="{7D006B0B-6727-4758-87FD-A750B2865F7B}" destId="{51D73B4B-91A1-40F9-BA6B-73ADD74EC994}" srcOrd="19" destOrd="0" presId="urn:microsoft.com/office/officeart/2005/8/layout/default#1"/>
    <dgm:cxn modelId="{C25FE19C-0273-40F9-8A97-84819108C534}" type="presParOf" srcId="{7D006B0B-6727-4758-87FD-A750B2865F7B}" destId="{98D9B815-AE2A-4D0E-9888-B226115C366F}" srcOrd="20" destOrd="0" presId="urn:microsoft.com/office/officeart/2005/8/layout/default#1"/>
    <dgm:cxn modelId="{93FC64FC-3D0A-43BF-8BB9-5BC897B259D2}" type="presParOf" srcId="{7D006B0B-6727-4758-87FD-A750B2865F7B}" destId="{47EB9295-AEC3-4502-804E-90D932C1C9A9}" srcOrd="21" destOrd="0" presId="urn:microsoft.com/office/officeart/2005/8/layout/default#1"/>
    <dgm:cxn modelId="{76F960D5-6394-4859-9E19-D6693BF31ECC}" type="presParOf" srcId="{7D006B0B-6727-4758-87FD-A750B2865F7B}" destId="{4F93F4BA-99ED-41B4-88AD-39D9B4193754}" srcOrd="22" destOrd="0" presId="urn:microsoft.com/office/officeart/2005/8/layout/default#1"/>
    <dgm:cxn modelId="{A689FBD8-66E5-44B4-822D-A577C1F36C73}" type="presParOf" srcId="{7D006B0B-6727-4758-87FD-A750B2865F7B}" destId="{99C8FE29-5AF6-4E68-8951-EB6A6E021D2B}" srcOrd="23" destOrd="0" presId="urn:microsoft.com/office/officeart/2005/8/layout/default#1"/>
    <dgm:cxn modelId="{186C2073-4FE4-4619-81CE-D76C07B48BF4}" type="presParOf" srcId="{7D006B0B-6727-4758-87FD-A750B2865F7B}" destId="{A57F894C-529C-4899-A2AE-0DA4D1C6099A}" srcOrd="2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5603,03тыс. руб.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2485,57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5731,63тыс.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518,87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159,98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2679,06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03DBD971-6156-41A5-B46D-CDD0C67A3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252,68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EAA355-B311-485B-BC61-CE97A2332A8A}" type="parTrans" cxnId="{7C42DB41-0334-411B-BE3F-5475CD2A2FA2}">
      <dgm:prSet/>
      <dgm:spPr/>
      <dgm:t>
        <a:bodyPr/>
        <a:lstStyle/>
        <a:p>
          <a:endParaRPr lang="ru-RU"/>
        </a:p>
      </dgm:t>
    </dgm:pt>
    <dgm:pt modelId="{637464A1-027A-4673-86B5-7BF00E3B2FDB}" type="sibTrans" cxnId="{7C42DB41-0334-411B-BE3F-5475CD2A2FA2}">
      <dgm:prSet/>
      <dgm:spPr/>
      <dgm:t>
        <a:bodyPr/>
        <a:lstStyle/>
        <a:p>
          <a:endParaRPr lang="ru-RU"/>
        </a:p>
      </dgm:t>
    </dgm:pt>
    <dgm:pt modelId="{74606B66-CECE-4E48-A664-42E821854EA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112,58тыс.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9E37BB-F90F-4541-B843-36B8543A777F}" type="parTrans" cxnId="{2EDC4D97-E701-43D3-AD82-E6640EED9E54}">
      <dgm:prSet/>
      <dgm:spPr/>
      <dgm:t>
        <a:bodyPr/>
        <a:lstStyle/>
        <a:p>
          <a:endParaRPr lang="ru-RU"/>
        </a:p>
      </dgm:t>
    </dgm:pt>
    <dgm:pt modelId="{DB035BC4-8B38-4777-9FCC-2A25E6B7A41F}" type="sibTrans" cxnId="{2EDC4D97-E701-43D3-AD82-E6640EED9E54}">
      <dgm:prSet/>
      <dgm:spPr/>
      <dgm:t>
        <a:bodyPr/>
        <a:lstStyle/>
        <a:p>
          <a:endParaRPr lang="ru-RU"/>
        </a:p>
      </dgm:t>
    </dgm:pt>
    <dgm:pt modelId="{CCEBF9EB-80F8-43E7-B9FA-442428E55872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1,8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8F371-8B2E-4FD0-91B2-F4EC120A2C3C}" type="parTrans" cxnId="{00DBF799-587C-4C86-B8D5-06233B00B0A9}">
      <dgm:prSet/>
      <dgm:spPr/>
      <dgm:t>
        <a:bodyPr/>
        <a:lstStyle/>
        <a:p>
          <a:endParaRPr lang="ru-RU"/>
        </a:p>
      </dgm:t>
    </dgm:pt>
    <dgm:pt modelId="{1D448369-91E1-4C9C-BE58-72BD36527158}" type="sibTrans" cxnId="{00DBF799-587C-4C86-B8D5-06233B00B0A9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9" custLinFactNeighborX="-3053" custLinFactNeighborY="-13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6A3720D5-1F25-4C12-9F42-EB3EC5034922}" type="pres">
      <dgm:prSet presAssocID="{03DBD971-6156-41A5-B46D-CDD0C67A3BF0}" presName="node" presStyleLbl="node1" presStyleIdx="1" presStyleCnt="9" custLinFactNeighborX="0" custLinFactNeighborY="660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4F25CD1-D935-4E50-AD92-C5150C900A06}" type="pres">
      <dgm:prSet presAssocID="{637464A1-027A-4673-86B5-7BF00E3B2FDB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9" custLinFactNeighborX="-3053" custLinFactNeighborY="569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AD2C35C9-A78F-4E9D-B56A-214677EF890E}" type="pres">
      <dgm:prSet presAssocID="{74606B66-CECE-4E48-A664-42E821854EA5}" presName="node" presStyleLbl="node1" presStyleIdx="6" presStyleCnt="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7236AB0-EECD-440E-9B5A-0F94A2C79996}" type="pres">
      <dgm:prSet presAssocID="{DB035BC4-8B38-4777-9FCC-2A25E6B7A41F}" presName="sibTrans" presStyleCnt="0"/>
      <dgm:spPr/>
    </dgm:pt>
    <dgm:pt modelId="{D5EFF21E-E139-4CF8-A716-D4D50612462F}" type="pres">
      <dgm:prSet presAssocID="{269A53EA-BA11-4AF7-9BE5-E082E4E3AB0F}" presName="node" presStyleLbl="node1" presStyleIdx="7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13FFAE88-4363-4FD0-B3B3-44570A34D247}" type="pres">
      <dgm:prSet presAssocID="{7990CB6E-1BF1-4D78-B445-5B686382AB02}" presName="sibTrans" presStyleCnt="0"/>
      <dgm:spPr/>
    </dgm:pt>
    <dgm:pt modelId="{50414F69-4C54-4923-B81C-61A138E81611}" type="pres">
      <dgm:prSet presAssocID="{CCEBF9EB-80F8-43E7-B9FA-442428E55872}" presName="node" presStyleLbl="node1" presStyleIdx="8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</dgm:ptLst>
  <dgm:cxnLst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8F687DD0-2606-4CF8-83CF-8D9CDC9BB91D}" srcId="{EFC9298D-E846-4654-9798-8B0060028573}" destId="{269A53EA-BA11-4AF7-9BE5-E082E4E3AB0F}" srcOrd="7" destOrd="0" parTransId="{7EDF369D-0263-49D1-8FDD-4D3B0DAEF038}" sibTransId="{7990CB6E-1BF1-4D78-B445-5B686382AB02}"/>
    <dgm:cxn modelId="{8FC3566F-F6BB-41BD-9F77-8F1619DF3369}" type="presOf" srcId="{269A53EA-BA11-4AF7-9BE5-E082E4E3AB0F}" destId="{D5EFF21E-E139-4CF8-A716-D4D50612462F}" srcOrd="0" destOrd="0" presId="urn:microsoft.com/office/officeart/2005/8/layout/default#2"/>
    <dgm:cxn modelId="{3216C9CE-2DC5-4CB4-BD06-9370E2F8C480}" type="presOf" srcId="{74606B66-CECE-4E48-A664-42E821854EA5}" destId="{AD2C35C9-A78F-4E9D-B56A-214677EF890E}" srcOrd="0" destOrd="0" presId="urn:microsoft.com/office/officeart/2005/8/layout/default#2"/>
    <dgm:cxn modelId="{CC79D629-1213-4945-9C61-7E8EA145A5F0}" type="presOf" srcId="{3538A437-4018-424C-BE07-1EB90B0DB3E5}" destId="{568C610D-6D67-49FE-9E20-A523B07AEC94}" srcOrd="0" destOrd="0" presId="urn:microsoft.com/office/officeart/2005/8/layout/default#2"/>
    <dgm:cxn modelId="{83BE1151-E656-4891-8B92-610450D55B48}" type="presOf" srcId="{CCEBF9EB-80F8-43E7-B9FA-442428E55872}" destId="{50414F69-4C54-4923-B81C-61A138E81611}" srcOrd="0" destOrd="0" presId="urn:microsoft.com/office/officeart/2005/8/layout/default#2"/>
    <dgm:cxn modelId="{7C42DB41-0334-411B-BE3F-5475CD2A2FA2}" srcId="{EFC9298D-E846-4654-9798-8B0060028573}" destId="{03DBD971-6156-41A5-B46D-CDD0C67A3BF0}" srcOrd="1" destOrd="0" parTransId="{77EAA355-B311-485B-BC61-CE97A2332A8A}" sibTransId="{637464A1-027A-4673-86B5-7BF00E3B2FDB}"/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6227EAA8-53AB-45E4-B7F1-C2A25912A1A9}" type="presOf" srcId="{05B8F278-9EFF-4E40-8B7B-B9C2361D962C}" destId="{E5D67C34-7FB2-45EC-A4C3-F1C86647A28F}" srcOrd="0" destOrd="0" presId="urn:microsoft.com/office/officeart/2005/8/layout/default#2"/>
    <dgm:cxn modelId="{00DBF799-587C-4C86-B8D5-06233B00B0A9}" srcId="{EFC9298D-E846-4654-9798-8B0060028573}" destId="{CCEBF9EB-80F8-43E7-B9FA-442428E55872}" srcOrd="8" destOrd="0" parTransId="{DA88F371-8B2E-4FD0-91B2-F4EC120A2C3C}" sibTransId="{1D448369-91E1-4C9C-BE58-72BD36527158}"/>
    <dgm:cxn modelId="{BB20B8D3-EA72-4832-AC71-254CA4F89FA8}" type="presOf" srcId="{EFC9298D-E846-4654-9798-8B0060028573}" destId="{7D006B0B-6727-4758-87FD-A750B2865F7B}" srcOrd="0" destOrd="0" presId="urn:microsoft.com/office/officeart/2005/8/layout/default#2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58498A1E-6939-403F-B515-356FDA2A070E}" type="presOf" srcId="{A5E69884-F0A7-4B41-8FF5-AAB06741361A}" destId="{E19DE523-24F1-4597-8BFD-E775C15FE74A}" srcOrd="0" destOrd="0" presId="urn:microsoft.com/office/officeart/2005/8/layout/default#2"/>
    <dgm:cxn modelId="{925FD3FE-8F27-4247-9C86-04AEFB50796B}" type="presOf" srcId="{2E106A4D-1827-4786-8B22-F8E12C13AD13}" destId="{396F3610-6898-4F07-B1B7-DDB2CD28A9C7}" srcOrd="0" destOrd="0" presId="urn:microsoft.com/office/officeart/2005/8/layout/default#2"/>
    <dgm:cxn modelId="{228D708A-E02D-4D8D-B259-25B02EB92ECC}" type="presOf" srcId="{03DBD971-6156-41A5-B46D-CDD0C67A3BF0}" destId="{6A3720D5-1F25-4C12-9F42-EB3EC5034922}" srcOrd="0" destOrd="0" presId="urn:microsoft.com/office/officeart/2005/8/layout/default#2"/>
    <dgm:cxn modelId="{2EDC4D97-E701-43D3-AD82-E6640EED9E54}" srcId="{EFC9298D-E846-4654-9798-8B0060028573}" destId="{74606B66-CECE-4E48-A664-42E821854EA5}" srcOrd="6" destOrd="0" parTransId="{579E37BB-F90F-4541-B843-36B8543A777F}" sibTransId="{DB035BC4-8B38-4777-9FCC-2A25E6B7A41F}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0C3FEBDF-FD60-4C73-A68C-68C06013F893}" type="presOf" srcId="{1F257D80-3529-4697-9186-EC854F333D20}" destId="{416D389E-1906-4628-AB3D-97BCDE0F8520}" srcOrd="0" destOrd="0" presId="urn:microsoft.com/office/officeart/2005/8/layout/default#2"/>
    <dgm:cxn modelId="{D442BB4C-C911-421C-BFD8-3183B9A60EEA}" type="presParOf" srcId="{7D006B0B-6727-4758-87FD-A750B2865F7B}" destId="{E19DE523-24F1-4597-8BFD-E775C15FE74A}" srcOrd="0" destOrd="0" presId="urn:microsoft.com/office/officeart/2005/8/layout/default#2"/>
    <dgm:cxn modelId="{E7A1575F-090D-4949-B857-2D91DE2BBED6}" type="presParOf" srcId="{7D006B0B-6727-4758-87FD-A750B2865F7B}" destId="{4CD03ED4-9FB8-4EAC-BF5F-762E8AEEEECD}" srcOrd="1" destOrd="0" presId="urn:microsoft.com/office/officeart/2005/8/layout/default#2"/>
    <dgm:cxn modelId="{77CD4332-D95C-4123-BE39-4D513A26255A}" type="presParOf" srcId="{7D006B0B-6727-4758-87FD-A750B2865F7B}" destId="{6A3720D5-1F25-4C12-9F42-EB3EC5034922}" srcOrd="2" destOrd="0" presId="urn:microsoft.com/office/officeart/2005/8/layout/default#2"/>
    <dgm:cxn modelId="{CC11BEAE-BD17-4AE5-B242-AB00A90C2CF3}" type="presParOf" srcId="{7D006B0B-6727-4758-87FD-A750B2865F7B}" destId="{54F25CD1-D935-4E50-AD92-C5150C900A06}" srcOrd="3" destOrd="0" presId="urn:microsoft.com/office/officeart/2005/8/layout/default#2"/>
    <dgm:cxn modelId="{B777360A-DDBA-4F4F-877D-B15E59623128}" type="presParOf" srcId="{7D006B0B-6727-4758-87FD-A750B2865F7B}" destId="{E5D67C34-7FB2-45EC-A4C3-F1C86647A28F}" srcOrd="4" destOrd="0" presId="urn:microsoft.com/office/officeart/2005/8/layout/default#2"/>
    <dgm:cxn modelId="{C746E0EF-D921-4D34-B8D5-F18C03D280A5}" type="presParOf" srcId="{7D006B0B-6727-4758-87FD-A750B2865F7B}" destId="{42659F49-3629-43F6-9A7C-AB8F2CDB9483}" srcOrd="5" destOrd="0" presId="urn:microsoft.com/office/officeart/2005/8/layout/default#2"/>
    <dgm:cxn modelId="{C2E966AC-BD34-47A3-ADB9-E2D8C11A3598}" type="presParOf" srcId="{7D006B0B-6727-4758-87FD-A750B2865F7B}" destId="{568C610D-6D67-49FE-9E20-A523B07AEC94}" srcOrd="6" destOrd="0" presId="urn:microsoft.com/office/officeart/2005/8/layout/default#2"/>
    <dgm:cxn modelId="{9E8CA109-4102-44E7-ABAB-A9D4141D42DD}" type="presParOf" srcId="{7D006B0B-6727-4758-87FD-A750B2865F7B}" destId="{DBFB2604-9FF4-44B1-BE15-D39EFEA1CA06}" srcOrd="7" destOrd="0" presId="urn:microsoft.com/office/officeart/2005/8/layout/default#2"/>
    <dgm:cxn modelId="{69764D57-0D4E-4078-8725-E06D4B206370}" type="presParOf" srcId="{7D006B0B-6727-4758-87FD-A750B2865F7B}" destId="{416D389E-1906-4628-AB3D-97BCDE0F8520}" srcOrd="8" destOrd="0" presId="urn:microsoft.com/office/officeart/2005/8/layout/default#2"/>
    <dgm:cxn modelId="{22ED7A04-1C58-4B11-8210-D08607E94DCA}" type="presParOf" srcId="{7D006B0B-6727-4758-87FD-A750B2865F7B}" destId="{72E431E7-0EEA-4E62-97B1-19152DA49804}" srcOrd="9" destOrd="0" presId="urn:microsoft.com/office/officeart/2005/8/layout/default#2"/>
    <dgm:cxn modelId="{05F3171B-EED1-442B-8D55-D01F14A6E287}" type="presParOf" srcId="{7D006B0B-6727-4758-87FD-A750B2865F7B}" destId="{396F3610-6898-4F07-B1B7-DDB2CD28A9C7}" srcOrd="10" destOrd="0" presId="urn:microsoft.com/office/officeart/2005/8/layout/default#2"/>
    <dgm:cxn modelId="{FACA016D-31B7-43DD-8B9D-2C054AF48524}" type="presParOf" srcId="{7D006B0B-6727-4758-87FD-A750B2865F7B}" destId="{CC4B1EF2-39F8-4662-9A2E-4D53D862B399}" srcOrd="11" destOrd="0" presId="urn:microsoft.com/office/officeart/2005/8/layout/default#2"/>
    <dgm:cxn modelId="{7DE5D406-87A0-4A95-AFEB-0474574B338C}" type="presParOf" srcId="{7D006B0B-6727-4758-87FD-A750B2865F7B}" destId="{AD2C35C9-A78F-4E9D-B56A-214677EF890E}" srcOrd="12" destOrd="0" presId="urn:microsoft.com/office/officeart/2005/8/layout/default#2"/>
    <dgm:cxn modelId="{C8225591-50BB-4BF0-AF80-A1FC1D438474}" type="presParOf" srcId="{7D006B0B-6727-4758-87FD-A750B2865F7B}" destId="{D7236AB0-EECD-440E-9B5A-0F94A2C79996}" srcOrd="13" destOrd="0" presId="urn:microsoft.com/office/officeart/2005/8/layout/default#2"/>
    <dgm:cxn modelId="{F150124B-1ADA-40B4-AF27-2AE5E0C82051}" type="presParOf" srcId="{7D006B0B-6727-4758-87FD-A750B2865F7B}" destId="{D5EFF21E-E139-4CF8-A716-D4D50612462F}" srcOrd="14" destOrd="0" presId="urn:microsoft.com/office/officeart/2005/8/layout/default#2"/>
    <dgm:cxn modelId="{0A961009-2CC0-45F7-AAEE-358329523F7E}" type="presParOf" srcId="{7D006B0B-6727-4758-87FD-A750B2865F7B}" destId="{13FFAE88-4363-4FD0-B3B3-44570A34D247}" srcOrd="15" destOrd="0" presId="urn:microsoft.com/office/officeart/2005/8/layout/default#2"/>
    <dgm:cxn modelId="{1BB29016-F9C5-421D-8288-5C2207F7C50E}" type="presParOf" srcId="{7D006B0B-6727-4758-87FD-A750B2865F7B}" destId="{50414F69-4C54-4923-B81C-61A138E81611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510949" y="103587"/>
          <a:ext cx="2027777" cy="10190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sz="900" b="1" kern="1200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334,33</a:t>
          </a:r>
          <a:endParaRPr lang="ru-RU" sz="9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7910" y="252817"/>
        <a:ext cx="1433855" cy="720547"/>
      </dsp:txXfrm>
    </dsp:sp>
    <dsp:sp modelId="{50D5674F-5021-4C6D-B027-59E216CBEE1E}">
      <dsp:nvSpPr>
        <dsp:cNvPr id="0" name=""/>
        <dsp:cNvSpPr/>
      </dsp:nvSpPr>
      <dsp:spPr>
        <a:xfrm>
          <a:off x="2760804" y="251385"/>
          <a:ext cx="1703431" cy="723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пошлина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0,1</a:t>
          </a:r>
          <a:endParaRPr lang="ru-RU" sz="10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60804" y="251385"/>
        <a:ext cx="1703431" cy="723412"/>
      </dsp:txXfrm>
    </dsp:sp>
    <dsp:sp modelId="{568C610D-6D67-49FE-9E20-A523B07AEC94}">
      <dsp:nvSpPr>
        <dsp:cNvPr id="0" name=""/>
        <dsp:cNvSpPr/>
      </dsp:nvSpPr>
      <dsp:spPr>
        <a:xfrm>
          <a:off x="4686315" y="236828"/>
          <a:ext cx="1855755" cy="752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561,14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86315" y="236828"/>
        <a:ext cx="1855755" cy="752526"/>
      </dsp:txXfrm>
    </dsp:sp>
    <dsp:sp modelId="{416D389E-1906-4628-AB3D-97BCDE0F8520}">
      <dsp:nvSpPr>
        <dsp:cNvPr id="0" name=""/>
        <dsp:cNvSpPr/>
      </dsp:nvSpPr>
      <dsp:spPr>
        <a:xfrm>
          <a:off x="6764148" y="181397"/>
          <a:ext cx="1437869" cy="8633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1177,76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64148" y="181397"/>
        <a:ext cx="1437869" cy="863388"/>
      </dsp:txXfrm>
    </dsp:sp>
    <dsp:sp modelId="{3F504124-2CD3-43F1-9B74-F18BF34C647A}">
      <dsp:nvSpPr>
        <dsp:cNvPr id="0" name=""/>
        <dsp:cNvSpPr/>
      </dsp:nvSpPr>
      <dsp:spPr>
        <a:xfrm>
          <a:off x="375592" y="1513771"/>
          <a:ext cx="1802456" cy="689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имущества, находящегося в государственной и муниципальной собственности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31,56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5592" y="1513771"/>
        <a:ext cx="1802456" cy="689460"/>
      </dsp:txXfrm>
    </dsp:sp>
    <dsp:sp modelId="{396F3610-6898-4F07-B1B7-DDB2CD28A9C7}">
      <dsp:nvSpPr>
        <dsp:cNvPr id="0" name=""/>
        <dsp:cNvSpPr/>
      </dsp:nvSpPr>
      <dsp:spPr>
        <a:xfrm>
          <a:off x="2471347" y="1368152"/>
          <a:ext cx="1892842" cy="10276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 и компенсации затрат государства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281,17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8547" y="1518649"/>
        <a:ext cx="1338442" cy="726661"/>
      </dsp:txXfrm>
    </dsp:sp>
    <dsp:sp modelId="{D5EFF21E-E139-4CF8-A716-D4D50612462F}">
      <dsp:nvSpPr>
        <dsp:cNvPr id="0" name=""/>
        <dsp:cNvSpPr/>
      </dsp:nvSpPr>
      <dsp:spPr>
        <a:xfrm>
          <a:off x="4559574" y="1440165"/>
          <a:ext cx="1964240" cy="7992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3,91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9574" y="1440165"/>
        <a:ext cx="1964240" cy="799256"/>
      </dsp:txXfrm>
    </dsp:sp>
    <dsp:sp modelId="{F2BF61DD-A5BD-4B0F-8021-AB442B72ED79}">
      <dsp:nvSpPr>
        <dsp:cNvPr id="0" name=""/>
        <dsp:cNvSpPr/>
      </dsp:nvSpPr>
      <dsp:spPr>
        <a:xfrm>
          <a:off x="887172" y="2598623"/>
          <a:ext cx="1636008" cy="10017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5,20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87172" y="2598623"/>
        <a:ext cx="1636008" cy="1001778"/>
      </dsp:txXfrm>
    </dsp:sp>
    <dsp:sp modelId="{1E788828-E892-4465-A6B8-8864FF9D7A35}">
      <dsp:nvSpPr>
        <dsp:cNvPr id="0" name=""/>
        <dsp:cNvSpPr/>
      </dsp:nvSpPr>
      <dsp:spPr>
        <a:xfrm>
          <a:off x="1617733" y="3872538"/>
          <a:ext cx="2289430" cy="9519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бюджетам бюджетной системы Российской Федерации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11285,60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17733" y="3872538"/>
        <a:ext cx="2289430" cy="951997"/>
      </dsp:txXfrm>
    </dsp:sp>
    <dsp:sp modelId="{F0CD13ED-CD83-4E5F-BF5B-5B1B1F464B26}">
      <dsp:nvSpPr>
        <dsp:cNvPr id="0" name=""/>
        <dsp:cNvSpPr/>
      </dsp:nvSpPr>
      <dsp:spPr>
        <a:xfrm>
          <a:off x="3119406" y="2592289"/>
          <a:ext cx="1875520" cy="1037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Субсидии бюджетам бюджетной системы Российской Федерации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1091,03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9406" y="2592289"/>
        <a:ext cx="1875520" cy="1037075"/>
      </dsp:txXfrm>
    </dsp:sp>
    <dsp:sp modelId="{98D9B815-AE2A-4D0E-9888-B226115C366F}">
      <dsp:nvSpPr>
        <dsp:cNvPr id="0" name=""/>
        <dsp:cNvSpPr/>
      </dsp:nvSpPr>
      <dsp:spPr>
        <a:xfrm>
          <a:off x="5495669" y="2592289"/>
          <a:ext cx="1822310" cy="10330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бюджетной системы Российской Федерации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252,68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95669" y="2592289"/>
        <a:ext cx="1822310" cy="1033025"/>
      </dsp:txXfrm>
    </dsp:sp>
    <dsp:sp modelId="{4F93F4BA-99ED-41B4-88AD-39D9B4193754}">
      <dsp:nvSpPr>
        <dsp:cNvPr id="0" name=""/>
        <dsp:cNvSpPr/>
      </dsp:nvSpPr>
      <dsp:spPr>
        <a:xfrm>
          <a:off x="4723524" y="3762329"/>
          <a:ext cx="1803366" cy="10622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3220,61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87621" y="3917885"/>
        <a:ext cx="1275172" cy="751094"/>
      </dsp:txXfrm>
    </dsp:sp>
    <dsp:sp modelId="{A57F894C-529C-4899-A2AE-0DA4D1C6099A}">
      <dsp:nvSpPr>
        <dsp:cNvPr id="0" name=""/>
        <dsp:cNvSpPr/>
      </dsp:nvSpPr>
      <dsp:spPr>
        <a:xfrm>
          <a:off x="6935837" y="1457139"/>
          <a:ext cx="1698856" cy="842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Штрафы , санкции, возмещение ущерба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8,83</a:t>
          </a:r>
          <a:endParaRPr lang="ru-RU" sz="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35837" y="1457139"/>
        <a:ext cx="1698856" cy="8422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154360" y="6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5603,03тыс. руб.</a:t>
          </a:r>
          <a:endParaRPr lang="ru-RU" sz="17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243" y="72889"/>
        <a:ext cx="2342640" cy="1347277"/>
      </dsp:txXfrm>
    </dsp:sp>
    <dsp:sp modelId="{6A3720D5-1F25-4C12-9F42-EB3EC5034922}">
      <dsp:nvSpPr>
        <dsp:cNvPr id="0" name=""/>
        <dsp:cNvSpPr/>
      </dsp:nvSpPr>
      <dsp:spPr>
        <a:xfrm>
          <a:off x="2967578" y="100607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252,68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0461" y="173490"/>
        <a:ext cx="2342640" cy="1347277"/>
      </dsp:txXfrm>
    </dsp:sp>
    <dsp:sp modelId="{E5D67C34-7FB2-45EC-A4C3-F1C86647A28F}">
      <dsp:nvSpPr>
        <dsp:cNvPr id="0" name=""/>
        <dsp:cNvSpPr/>
      </dsp:nvSpPr>
      <dsp:spPr>
        <a:xfrm>
          <a:off x="5704825" y="1947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159,98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7708" y="74830"/>
        <a:ext cx="2342640" cy="1347277"/>
      </dsp:txXfrm>
    </dsp:sp>
    <dsp:sp modelId="{568C610D-6D67-49FE-9E20-A523B07AEC94}">
      <dsp:nvSpPr>
        <dsp:cNvPr id="0" name=""/>
        <dsp:cNvSpPr/>
      </dsp:nvSpPr>
      <dsp:spPr>
        <a:xfrm>
          <a:off x="154360" y="1828801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2679,06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243" y="1901684"/>
        <a:ext cx="2342640" cy="1347277"/>
      </dsp:txXfrm>
    </dsp:sp>
    <dsp:sp modelId="{416D389E-1906-4628-AB3D-97BCDE0F8520}">
      <dsp:nvSpPr>
        <dsp:cNvPr id="0" name=""/>
        <dsp:cNvSpPr/>
      </dsp:nvSpPr>
      <dsp:spPr>
        <a:xfrm>
          <a:off x="2967578" y="1743832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2485,57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0461" y="1816715"/>
        <a:ext cx="2342640" cy="1347277"/>
      </dsp:txXfrm>
    </dsp:sp>
    <dsp:sp modelId="{396F3610-6898-4F07-B1B7-DDB2CD28A9C7}">
      <dsp:nvSpPr>
        <dsp:cNvPr id="0" name=""/>
        <dsp:cNvSpPr/>
      </dsp:nvSpPr>
      <dsp:spPr>
        <a:xfrm>
          <a:off x="5704825" y="1743832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5731,63тыс.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7708" y="1816715"/>
        <a:ext cx="2342640" cy="1347277"/>
      </dsp:txXfrm>
    </dsp:sp>
    <dsp:sp modelId="{AD2C35C9-A78F-4E9D-B56A-214677EF890E}">
      <dsp:nvSpPr>
        <dsp:cNvPr id="0" name=""/>
        <dsp:cNvSpPr/>
      </dsp:nvSpPr>
      <dsp:spPr>
        <a:xfrm>
          <a:off x="230331" y="3485716"/>
          <a:ext cx="2488406" cy="149304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112,58тыс.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3215" y="3558600"/>
        <a:ext cx="2342638" cy="1347275"/>
      </dsp:txXfrm>
    </dsp:sp>
    <dsp:sp modelId="{D5EFF21E-E139-4CF8-A716-D4D50612462F}">
      <dsp:nvSpPr>
        <dsp:cNvPr id="0" name=""/>
        <dsp:cNvSpPr/>
      </dsp:nvSpPr>
      <dsp:spPr>
        <a:xfrm>
          <a:off x="2967578" y="3485716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518,87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0461" y="3558599"/>
        <a:ext cx="2342640" cy="1347277"/>
      </dsp:txXfrm>
    </dsp:sp>
    <dsp:sp modelId="{50414F69-4C54-4923-B81C-61A138E81611}">
      <dsp:nvSpPr>
        <dsp:cNvPr id="0" name=""/>
        <dsp:cNvSpPr/>
      </dsp:nvSpPr>
      <dsp:spPr>
        <a:xfrm>
          <a:off x="5704825" y="3485716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1,8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7708" y="3558599"/>
        <a:ext cx="2342640" cy="1347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2CC4D-60FB-414B-9AC0-2CA370DF229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81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EDA5-3B6B-4664-A5EF-598681B7F43E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9628F-B427-42FE-B7E2-7627514C142A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7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F8B20-2EFD-437E-840C-41C25DC4BD9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44399-9456-45A3-B2A5-FA47D723CF9E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6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0A18C-E7F6-4C73-B181-00B8C2E570BF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5CE10-B7A0-4823-90FD-2B631EC45F1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8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53442-F6C6-4FFB-8705-181EF8B60D20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B5442-6492-4522-AFA2-E1577A22C10B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89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20CAE-C93A-4186-AFF3-4E29ED3BB390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CF4B2-931B-4D0D-BE2E-6F0C1FFC36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4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35344-E5D0-47AB-A6FB-503138A52E74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2FC8A-81E3-4D60-BBA3-4BE0A5B7DB7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03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8A4DA-FE30-435B-8A36-56C57C37E1D8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73D2C-9122-48D2-B09A-7DFC5FD0F93E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5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BA952-B41D-4AC2-B375-F3B30F5FB5AA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D2E4-AE41-4901-BF48-92357EB77C8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8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8207-5FAA-49E2-B433-32138ABCEDD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E41F-F96A-4F2C-ACF0-CE4CDCFE46C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90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ED62-573C-44A8-9BD6-BE95D0A5619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7ACBC-E59D-4BAC-96BC-69467E6DB4C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7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60FCD-01C9-42F7-A16E-565506E832EF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83E72-D351-45E6-9192-964ABC6DF6B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4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F7A0EC-0866-46A4-9E83-1AE05834065E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15.05.2023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E98071-B8E6-4630-B366-A599D0748F3A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3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873" y="189968"/>
            <a:ext cx="3407112" cy="2590960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65000"/>
                <a:lumOff val="35000"/>
              </a:schemeClr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933056"/>
            <a:ext cx="7429552" cy="235346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Отчёт об исполнении бюджета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Ингарского сельского поселения Приволжского муниципального района 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2022год</a:t>
            </a:r>
            <a:endParaRPr lang="ru-RU" sz="2400" i="1" dirty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046">
        <p14:honeycomb/>
      </p:transition>
    </mc:Choice>
    <mc:Fallback xmlns="">
      <p:transition spd="slow" advTm="304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599586"/>
              </p:ext>
            </p:extLst>
          </p:nvPr>
        </p:nvGraphicFramePr>
        <p:xfrm>
          <a:off x="755576" y="1556792"/>
          <a:ext cx="7748538" cy="42255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16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88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79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Плановые показатели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18344,83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18252,40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6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35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2496,43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2404,00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3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15848,40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15848,40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18376,85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17545,20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291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3.Дефицит (-)/профицит(+)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-32,02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707,20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бюджетных кредитов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-32,02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707,20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46066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исполнения бюджета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Ингарского</a:t>
            </a: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Приволжского муниципального района района 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  </a:t>
            </a:r>
            <a: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  <a:t/>
            </a:r>
            <a:b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en-US" sz="2400" dirty="0" smtClean="0"/>
              <a:t>                                                                                        </a:t>
            </a:r>
            <a:r>
              <a:rPr lang="ru-RU" sz="2400" dirty="0" smtClean="0"/>
              <a:t>                            </a:t>
            </a: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46059" y="125888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469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Доходы  бюджета Ингарского сельского поселения Приволжского муниципального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 за  2022  год  исполнены в сумме 18252,40тыс.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</a:endParaRP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393587048"/>
              </p:ext>
            </p:extLst>
          </p:nvPr>
        </p:nvGraphicFramePr>
        <p:xfrm>
          <a:off x="12431" y="1628800"/>
          <a:ext cx="871296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164288" y="5517232"/>
            <a:ext cx="12024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остатков субсидий , субвенций и иных межбюджетных трансфертов</a:t>
            </a: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-1,52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3031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44391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Ингарского</a:t>
            </a: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сельского поселения Приволжского муниципального  района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 2022 год</a:t>
            </a:r>
            <a:endParaRPr lang="ru-RU" sz="1600" b="1" dirty="0">
              <a:effectLst>
                <a:reflection blurRad="12700" stA="0" endPos="6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6430083"/>
              </p:ext>
            </p:extLst>
          </p:nvPr>
        </p:nvGraphicFramePr>
        <p:xfrm>
          <a:off x="179512" y="1571612"/>
          <a:ext cx="6768752" cy="468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428361084"/>
              </p:ext>
            </p:extLst>
          </p:nvPr>
        </p:nvGraphicFramePr>
        <p:xfrm>
          <a:off x="457200" y="1754166"/>
          <a:ext cx="7931224" cy="4900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advTm="2922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  <a:effectLst/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29600" cy="1143000"/>
          </a:xfrm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 бюджета  </a:t>
            </a:r>
            <a:r>
              <a:rPr lang="ru-RU" sz="1600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Ингарского</a:t>
            </a: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сельского  поселения  Приволжского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 2022  год  исполнены в сумме  17545,20 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374721860"/>
              </p:ext>
            </p:extLst>
          </p:nvPr>
        </p:nvGraphicFramePr>
        <p:xfrm>
          <a:off x="457200" y="1600201"/>
          <a:ext cx="8423564" cy="4980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875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582614"/>
              </p:ext>
            </p:extLst>
          </p:nvPr>
        </p:nvGraphicFramePr>
        <p:xfrm>
          <a:off x="107504" y="1124744"/>
          <a:ext cx="876155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5" cy="6674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Доля   расходов   бюджета   </a:t>
            </a:r>
            <a:r>
              <a:rPr lang="ru-RU" sz="1200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Ингарского</a:t>
            </a: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сельского   поселения  Приволжского муниципального района  </a:t>
            </a:r>
            <a:b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2022 </a:t>
            </a: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год, тыс.руб.</a:t>
            </a:r>
            <a:endParaRPr lang="ru-RU" sz="1200" b="1" dirty="0">
              <a:effectLst>
                <a:reflection blurRad="12700" endPos="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906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1186410" y="109664"/>
            <a:ext cx="6351890" cy="78759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/>
              <a:t>Объем расходов на </a:t>
            </a:r>
            <a:r>
              <a:rPr lang="ru-RU" sz="1200" i="0" dirty="0" smtClean="0"/>
              <a:t>муниципальные программы Ингарского сельского поселения за 2022 год –</a:t>
            </a:r>
          </a:p>
          <a:p>
            <a:pPr algn="ctr" defTabSz="822596"/>
            <a:r>
              <a:rPr lang="ru-RU" sz="1200" dirty="0" smtClean="0"/>
              <a:t>8435,11</a:t>
            </a:r>
            <a:r>
              <a:rPr lang="ru-RU" sz="1200" i="0" dirty="0" smtClean="0"/>
              <a:t>тыс</a:t>
            </a:r>
            <a:r>
              <a:rPr lang="ru-RU" sz="1200" i="0" dirty="0" smtClean="0"/>
              <a:t>. рублей</a:t>
            </a:r>
            <a:endParaRPr lang="ru-RU" sz="1200" i="0" dirty="0"/>
          </a:p>
        </p:txBody>
      </p:sp>
      <p:sp>
        <p:nvSpPr>
          <p:cNvPr id="23563" name="_s3091"/>
          <p:cNvSpPr>
            <a:spLocks noChangeArrowheads="1"/>
          </p:cNvSpPr>
          <p:nvPr/>
        </p:nvSpPr>
        <p:spPr bwMode="auto">
          <a:xfrm>
            <a:off x="4525464" y="1605784"/>
            <a:ext cx="3973476" cy="1000285"/>
          </a:xfrm>
          <a:prstGeom prst="cube">
            <a:avLst>
              <a:gd name="adj" fmla="val 10764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000" dirty="0" smtClean="0">
                <a:latin typeface="Arial" charset="0"/>
              </a:rPr>
              <a:t>Муниципальная программа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«Развитие культуры, физической культуры и спорта в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Ингарском сельском поселении на 2022-2024 годы»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 </a:t>
            </a:r>
            <a:r>
              <a:rPr lang="ru-RU" sz="1000" dirty="0" smtClean="0">
                <a:latin typeface="Arial" charset="0"/>
              </a:rPr>
              <a:t>5844,21 </a:t>
            </a:r>
            <a:r>
              <a:rPr lang="ru-RU" sz="1000" dirty="0">
                <a:latin typeface="Arial" charset="0"/>
              </a:rPr>
              <a:t>тыс.рубле</a:t>
            </a:r>
            <a:r>
              <a:rPr lang="ru-RU" sz="1100" dirty="0">
                <a:latin typeface="Arial" charset="0"/>
              </a:rPr>
              <a:t>й</a:t>
            </a:r>
          </a:p>
        </p:txBody>
      </p:sp>
      <p:sp>
        <p:nvSpPr>
          <p:cNvPr id="23564" name="_s3092"/>
          <p:cNvSpPr>
            <a:spLocks noChangeArrowheads="1"/>
          </p:cNvSpPr>
          <p:nvPr/>
        </p:nvSpPr>
        <p:spPr bwMode="auto">
          <a:xfrm>
            <a:off x="311883" y="1605784"/>
            <a:ext cx="3972085" cy="989021"/>
          </a:xfrm>
          <a:prstGeom prst="cube">
            <a:avLst>
              <a:gd name="adj" fmla="val 10764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Муниципальная программа </a:t>
            </a:r>
            <a:endParaRPr lang="ru-RU" sz="1000" dirty="0">
              <a:solidFill>
                <a:prstClr val="black"/>
              </a:solidFill>
              <a:latin typeface="Arial" charset="0"/>
            </a:endParaRP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«Повышение эффективности деятельности </a:t>
            </a: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органов местного самоуправления </a:t>
            </a: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в Ингарском сельском поселении на 2022-2024 годы»</a:t>
            </a:r>
          </a:p>
          <a:p>
            <a:pPr lvl="0" algn="ctr" defTabSz="822596"/>
            <a:r>
              <a:rPr lang="ru-RU" sz="1000" dirty="0" smtClean="0">
                <a:latin typeface="Arial" charset="0"/>
              </a:rPr>
              <a:t>382,39тыс</a:t>
            </a:r>
            <a:r>
              <a:rPr lang="ru-RU" sz="1000" dirty="0">
                <a:latin typeface="Arial" charset="0"/>
              </a:rPr>
              <a:t>. рублей    </a:t>
            </a:r>
          </a:p>
        </p:txBody>
      </p:sp>
      <p:sp>
        <p:nvSpPr>
          <p:cNvPr id="23567" name="Text Box 147"/>
          <p:cNvSpPr txBox="1">
            <a:spLocks noChangeArrowheads="1"/>
          </p:cNvSpPr>
          <p:nvPr/>
        </p:nvSpPr>
        <p:spPr bwMode="auto">
          <a:xfrm>
            <a:off x="8230573" y="2679559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68" name="Text Box 148"/>
          <p:cNvSpPr txBox="1">
            <a:spLocks noChangeArrowheads="1"/>
          </p:cNvSpPr>
          <p:nvPr/>
        </p:nvSpPr>
        <p:spPr bwMode="auto">
          <a:xfrm>
            <a:off x="410139" y="1665906"/>
            <a:ext cx="759104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0" name="Text Box 151"/>
          <p:cNvSpPr txBox="1">
            <a:spLocks noChangeArrowheads="1"/>
          </p:cNvSpPr>
          <p:nvPr/>
        </p:nvSpPr>
        <p:spPr bwMode="auto">
          <a:xfrm>
            <a:off x="410139" y="5701801"/>
            <a:ext cx="696540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1" name="Text Box 152"/>
          <p:cNvSpPr txBox="1">
            <a:spLocks noChangeArrowheads="1"/>
          </p:cNvSpPr>
          <p:nvPr/>
        </p:nvSpPr>
        <p:spPr bwMode="auto">
          <a:xfrm>
            <a:off x="8230573" y="686808"/>
            <a:ext cx="629806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2" name="Text Box 153"/>
          <p:cNvSpPr txBox="1">
            <a:spLocks noChangeArrowheads="1"/>
          </p:cNvSpPr>
          <p:nvPr/>
        </p:nvSpPr>
        <p:spPr bwMode="auto">
          <a:xfrm>
            <a:off x="8230573" y="1717740"/>
            <a:ext cx="625635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3" name="Text Box 154"/>
          <p:cNvSpPr txBox="1">
            <a:spLocks noChangeArrowheads="1"/>
          </p:cNvSpPr>
          <p:nvPr/>
        </p:nvSpPr>
        <p:spPr bwMode="auto">
          <a:xfrm>
            <a:off x="8230573" y="3710491"/>
            <a:ext cx="629806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4" name="Text Box 155"/>
          <p:cNvSpPr txBox="1">
            <a:spLocks noChangeArrowheads="1"/>
          </p:cNvSpPr>
          <p:nvPr/>
        </p:nvSpPr>
        <p:spPr bwMode="auto">
          <a:xfrm>
            <a:off x="8230573" y="4738543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 useBgFill="1">
        <p:nvSpPr>
          <p:cNvPr id="23575" name="Text Box 156"/>
          <p:cNvSpPr txBox="1">
            <a:spLocks noChangeArrowheads="1"/>
          </p:cNvSpPr>
          <p:nvPr/>
        </p:nvSpPr>
        <p:spPr bwMode="auto">
          <a:xfrm>
            <a:off x="5014927" y="5399850"/>
            <a:ext cx="3966738" cy="235954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square" lIns="81272" tIns="40636" rIns="81272" bIns="40636">
            <a:spAutoFit/>
          </a:bodyPr>
          <a:lstStyle/>
          <a:p>
            <a:endParaRPr lang="ru-RU" sz="1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79" name="Text Box 150"/>
          <p:cNvSpPr txBox="1">
            <a:spLocks noChangeArrowheads="1"/>
          </p:cNvSpPr>
          <p:nvPr/>
        </p:nvSpPr>
        <p:spPr bwMode="auto">
          <a:xfrm>
            <a:off x="8190654" y="4408817"/>
            <a:ext cx="696540" cy="60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</p:txBody>
      </p:sp>
      <p:sp>
        <p:nvSpPr>
          <p:cNvPr id="64" name="_s3089"/>
          <p:cNvSpPr>
            <a:spLocks noChangeArrowheads="1"/>
          </p:cNvSpPr>
          <p:nvPr/>
        </p:nvSpPr>
        <p:spPr bwMode="auto">
          <a:xfrm>
            <a:off x="316129" y="2773382"/>
            <a:ext cx="3967839" cy="1124232"/>
          </a:xfrm>
          <a:prstGeom prst="cube">
            <a:avLst>
              <a:gd name="adj" fmla="val 10764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2596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Муниципальная программа </a:t>
            </a:r>
          </a:p>
          <a:p>
            <a:pPr algn="ctr" defTabSz="822596"/>
            <a:r>
              <a:rPr lang="ru-RU" sz="1000" dirty="0" smtClean="0">
                <a:latin typeface="Arial" charset="0"/>
                <a:cs typeface="Arial" panose="020B0604020202020204" pitchFamily="34" charset="0"/>
              </a:rPr>
              <a:t>«Управление и распоряжение муниципальным имуществом в </a:t>
            </a:r>
            <a:r>
              <a:rPr lang="ru-RU" sz="1000" dirty="0">
                <a:latin typeface="Arial" charset="0"/>
                <a:cs typeface="Arial" panose="020B0604020202020204" pitchFamily="34" charset="0"/>
              </a:rPr>
              <a:t>И</a:t>
            </a:r>
            <a:r>
              <a:rPr lang="ru-RU" sz="1000" dirty="0" smtClean="0">
                <a:latin typeface="Arial" charset="0"/>
                <a:cs typeface="Arial" panose="020B0604020202020204" pitchFamily="34" charset="0"/>
              </a:rPr>
              <a:t>нгарском сельском поселении на 2022-2024 годы»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2596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0,00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sp>
        <p:nvSpPr>
          <p:cNvPr id="54" name="_s3088"/>
          <p:cNvSpPr>
            <a:spLocks noChangeArrowheads="1"/>
          </p:cNvSpPr>
          <p:nvPr/>
        </p:nvSpPr>
        <p:spPr bwMode="auto">
          <a:xfrm>
            <a:off x="2195661" y="5263097"/>
            <a:ext cx="3973476" cy="63643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 smtClean="0"/>
              <a:t>Непрограммные расходы за 2022год –</a:t>
            </a:r>
          </a:p>
          <a:p>
            <a:pPr algn="ctr" defTabSz="822596"/>
            <a:r>
              <a:rPr lang="ru-RU" sz="1200" dirty="0" smtClean="0"/>
              <a:t>9110,09</a:t>
            </a:r>
            <a:r>
              <a:rPr lang="ru-RU" sz="1200" i="0" dirty="0" smtClean="0"/>
              <a:t>тыс</a:t>
            </a:r>
            <a:r>
              <a:rPr lang="ru-RU" sz="1200" i="0" dirty="0" smtClean="0"/>
              <a:t>. рублей</a:t>
            </a:r>
            <a:endParaRPr lang="ru-RU" sz="1200" i="0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699792" y="6181814"/>
            <a:ext cx="2664296" cy="56795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Всего расходов за 2022 год- </a:t>
            </a:r>
          </a:p>
          <a:p>
            <a:pPr algn="ctr"/>
            <a:r>
              <a:rPr lang="ru-RU" sz="1200" b="1" dirty="0" smtClean="0"/>
              <a:t>17545,20 тыс. руб.</a:t>
            </a:r>
            <a:endParaRPr lang="ru-RU" sz="1200" b="1" dirty="0"/>
          </a:p>
        </p:txBody>
      </p:sp>
      <p:cxnSp>
        <p:nvCxnSpPr>
          <p:cNvPr id="12" name="Прямая со стрелкой 11"/>
          <p:cNvCxnSpPr>
            <a:stCxn id="54" idx="4"/>
          </p:cNvCxnSpPr>
          <p:nvPr/>
        </p:nvCxnSpPr>
        <p:spPr>
          <a:xfrm flipH="1" flipV="1">
            <a:off x="5672863" y="4886108"/>
            <a:ext cx="427768" cy="729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альтернативный процесс 14"/>
          <p:cNvSpPr/>
          <p:nvPr/>
        </p:nvSpPr>
        <p:spPr>
          <a:xfrm>
            <a:off x="3808799" y="997703"/>
            <a:ext cx="864096" cy="2945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48 </a:t>
            </a:r>
            <a:r>
              <a:rPr lang="ru-RU" sz="1000" b="1" dirty="0" smtClean="0"/>
              <a:t>%</a:t>
            </a:r>
            <a:endParaRPr lang="ru-RU" sz="1000" b="1" dirty="0"/>
          </a:p>
        </p:txBody>
      </p:sp>
      <p:sp>
        <p:nvSpPr>
          <p:cNvPr id="66" name="Блок-схема: альтернативный процесс 65"/>
          <p:cNvSpPr/>
          <p:nvPr/>
        </p:nvSpPr>
        <p:spPr>
          <a:xfrm>
            <a:off x="6309066" y="5284785"/>
            <a:ext cx="1036014" cy="5488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52 </a:t>
            </a:r>
            <a:r>
              <a:rPr lang="ru-RU" sz="1000" b="1" dirty="0" smtClean="0"/>
              <a:t>%</a:t>
            </a:r>
            <a:endParaRPr lang="ru-RU" sz="1000" b="1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217015"/>
              </p:ext>
            </p:extLst>
          </p:nvPr>
        </p:nvGraphicFramePr>
        <p:xfrm>
          <a:off x="4532160" y="2773382"/>
          <a:ext cx="4013460" cy="107946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013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79463"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«Пожарная безопасность и защита населения Ингарского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сельского поселения Приволжского муниципального района Ивановской области»  на 2022–2024 годы»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159,98 тыс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руб</a:t>
                      </a:r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24128"/>
              </p:ext>
            </p:extLst>
          </p:nvPr>
        </p:nvGraphicFramePr>
        <p:xfrm>
          <a:off x="2411761" y="4116571"/>
          <a:ext cx="3757376" cy="86424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7573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64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« Благоустройство территории Ингарского сельского поселения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 2022-2024 годы»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2048,53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тыс. рублей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43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zhidaetsya-inflyatsiy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80528" y="1223021"/>
            <a:ext cx="6913659" cy="596718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339" name="Oval 1"/>
          <p:cNvSpPr>
            <a:spLocks noChangeArrowheads="1"/>
          </p:cNvSpPr>
          <p:nvPr/>
        </p:nvSpPr>
        <p:spPr bwMode="auto">
          <a:xfrm>
            <a:off x="3891379" y="5373216"/>
            <a:ext cx="5283200" cy="1008112"/>
          </a:xfrm>
          <a:prstGeom prst="ellipse">
            <a:avLst/>
          </a:prstGeom>
          <a:gradFill rotWithShape="1">
            <a:gsLst>
              <a:gs pos="0">
                <a:srgbClr val="FFFFFF">
                  <a:alpha val="75998"/>
                </a:srgbClr>
              </a:gs>
              <a:gs pos="100000">
                <a:srgbClr val="FDE9D9"/>
              </a:gs>
            </a:gsLst>
            <a:path path="shape">
              <a:fillToRect l="50000" t="50000" r="50000" b="50000"/>
            </a:path>
          </a:gradFill>
          <a:ln w="101600" cap="rnd">
            <a:solidFill>
              <a:srgbClr val="943634"/>
            </a:solidFill>
            <a:prstDash val="sysDot"/>
            <a:round/>
            <a:headEnd/>
            <a:tailEnd/>
          </a:ln>
        </p:spPr>
        <p:txBody>
          <a:bodyPr/>
          <a:lstStyle/>
          <a:p>
            <a:pPr algn="ctr"/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подробно с информацией об исполнении бюджета за </a:t>
            </a:r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</a:t>
            </a:r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можно ознакомиться на</a:t>
            </a:r>
          </a:p>
          <a:p>
            <a:pPr algn="ctr"/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официальном сайте: </a:t>
            </a:r>
            <a:r>
              <a:rPr lang="en-US" sz="1000" b="1" dirty="0"/>
              <a:t>ingarskoe-pos-r24.gosweb.gosuslugi.ru</a:t>
            </a:r>
            <a:endParaRPr lang="ru-RU" altLang="ru-RU" sz="1000" b="1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E-</a:t>
            </a:r>
            <a:r>
              <a:rPr lang="ru-RU" altLang="ru-RU" sz="1000" b="1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mail</a:t>
            </a:r>
            <a:r>
              <a:rPr lang="ru-RU" altLang="ru-RU" sz="1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Ingargorpos</a:t>
            </a:r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@privadmin.ru</a:t>
            </a:r>
            <a:endParaRPr lang="ru-RU" altLang="ru-RU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Oval 2"/>
          <p:cNvSpPr>
            <a:spLocks noChangeArrowheads="1"/>
          </p:cNvSpPr>
          <p:nvPr/>
        </p:nvSpPr>
        <p:spPr bwMode="auto">
          <a:xfrm>
            <a:off x="0" y="457201"/>
            <a:ext cx="6961188" cy="1531640"/>
          </a:xfrm>
          <a:prstGeom prst="ellipse">
            <a:avLst/>
          </a:prstGeom>
          <a:gradFill rotWithShape="1">
            <a:gsLst>
              <a:gs pos="0">
                <a:srgbClr val="FFFFFF">
                  <a:alpha val="75000"/>
                </a:srgbClr>
              </a:gs>
              <a:gs pos="100000">
                <a:srgbClr val="FDE9D9"/>
              </a:gs>
            </a:gsLst>
            <a:path path="shape">
              <a:fillToRect l="50000" t="50000" r="50000" b="50000"/>
            </a:path>
          </a:gradFill>
          <a:ln w="101600" cap="rnd">
            <a:solidFill>
              <a:srgbClr val="943634"/>
            </a:solidFill>
            <a:prstDash val="sysDot"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муниципального долга по состоянию на начало и на конец отчетного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 составил 0,00 тыс.руб.</a:t>
            </a:r>
            <a:endParaRPr lang="ru-RU" altLang="ru-RU" dirty="0">
              <a:solidFill>
                <a:prstClr val="black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altLang="ru-RU" sz="800">
              <a:solidFill>
                <a:prstClr val="black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endParaRPr lang="ru-RU" altLang="ru-RU" sz="8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2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2536</TotalTime>
  <Words>465</Words>
  <Application>Microsoft Office PowerPoint</Application>
  <PresentationFormat>Экран (4:3)</PresentationFormat>
  <Paragraphs>134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Calibri</vt:lpstr>
      <vt:lpstr>Georgia</vt:lpstr>
      <vt:lpstr>Lucida Sans Unicode</vt:lpstr>
      <vt:lpstr>Times New Roman</vt:lpstr>
      <vt:lpstr>Trebuchet MS</vt:lpstr>
      <vt:lpstr>Verdana</vt:lpstr>
      <vt:lpstr>Wingdings 2</vt:lpstr>
      <vt:lpstr>Wingdings 3</vt:lpstr>
      <vt:lpstr>Открытая</vt:lpstr>
      <vt:lpstr>Воздушный поток</vt:lpstr>
      <vt:lpstr>Отчёт об исполнении бюджета  Ингарского сельского поселения Приволжского муниципального района  за 2022год</vt:lpstr>
      <vt:lpstr>    Основные параметры исполнения бюджета Ингарского сельского поселения Приволжского муниципального района района  за 2022 год                                                                                                                        </vt:lpstr>
      <vt:lpstr>Доходы  бюджета Ингарского сельского поселения Приволжского муниципального  района  за  2022  год  исполнены в сумме 18252,40тыс. рублей</vt:lpstr>
      <vt:lpstr>Поступление собственных доходов в бюджет  Ингарского сельского поселения Приволжского муниципального  района  за  2022 год</vt:lpstr>
      <vt:lpstr>Расходы  бюджета  Ингарского  сельского  поселения  Приволжского  района  за  2022  год  исполнены в сумме  17545,20 тыс. рублей</vt:lpstr>
      <vt:lpstr>Доля   расходов   бюджета   Ингарского  сельского   поселения  Приволжского муниципального района   за 2022 год, тыс.руб.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cp:lastModifiedBy>ingar</cp:lastModifiedBy>
  <cp:revision>273</cp:revision>
  <dcterms:modified xsi:type="dcterms:W3CDTF">2023-05-15T10:45:34Z</dcterms:modified>
</cp:coreProperties>
</file>