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</p:sldMasterIdLst>
  <p:notesMasterIdLst>
    <p:notesMasterId r:id="rId30"/>
  </p:notesMasterIdLst>
  <p:sldIdLst>
    <p:sldId id="260" r:id="rId2"/>
    <p:sldId id="261" r:id="rId3"/>
    <p:sldId id="294" r:id="rId4"/>
    <p:sldId id="320" r:id="rId5"/>
    <p:sldId id="311" r:id="rId6"/>
    <p:sldId id="264" r:id="rId7"/>
    <p:sldId id="266" r:id="rId8"/>
    <p:sldId id="271" r:id="rId9"/>
    <p:sldId id="295" r:id="rId10"/>
    <p:sldId id="312" r:id="rId11"/>
    <p:sldId id="298" r:id="rId12"/>
    <p:sldId id="299" r:id="rId13"/>
    <p:sldId id="300" r:id="rId14"/>
    <p:sldId id="302" r:id="rId15"/>
    <p:sldId id="310" r:id="rId16"/>
    <p:sldId id="268" r:id="rId17"/>
    <p:sldId id="273" r:id="rId18"/>
    <p:sldId id="319" r:id="rId19"/>
    <p:sldId id="313" r:id="rId20"/>
    <p:sldId id="318" r:id="rId21"/>
    <p:sldId id="278" r:id="rId22"/>
    <p:sldId id="280" r:id="rId23"/>
    <p:sldId id="282" r:id="rId24"/>
    <p:sldId id="283" r:id="rId25"/>
    <p:sldId id="287" r:id="rId26"/>
    <p:sldId id="288" r:id="rId27"/>
    <p:sldId id="289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3" autoAdjust="0"/>
    <p:restoredTop sz="94660"/>
  </p:normalViewPr>
  <p:slideViewPr>
    <p:cSldViewPr>
      <p:cViewPr varScale="1">
        <p:scale>
          <a:sx n="103" d="100"/>
          <a:sy n="103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4"/>
          <c:y val="0.12313150741653531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8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7427055993001055E-2"/>
                  <c:y val="-0.14150216743310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en-US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33437226596675"/>
                  <c:y val="9.8347826851550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61260083114610708"/>
          <c:y val="0.55389896156653107"/>
          <c:w val="0.38617640973046979"/>
          <c:h val="9.5157127909328343E-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</cdr:x>
      <cdr:y>0.41155</cdr:y>
    </cdr:from>
    <cdr:to>
      <cdr:x>0.90949</cdr:x>
      <cdr:y>0.55401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00192" y="1872208"/>
          <a:ext cx="2016224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Собственные доходы Ингарского сельского поселения составляют %:</a:t>
          </a:r>
          <a:endParaRPr lang="ru-RU" dirty="0"/>
        </a:p>
      </cdr:txBody>
    </cdr:sp>
  </cdr:relSizeAnchor>
  <cdr:relSizeAnchor xmlns:cdr="http://schemas.openxmlformats.org/drawingml/2006/chartDrawing">
    <cdr:from>
      <cdr:x>0.87799</cdr:x>
      <cdr:y>0.52235</cdr:y>
    </cdr:from>
    <cdr:to>
      <cdr:x>0.97799</cdr:x>
      <cdr:y>0.72336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83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garskoe-pos-r24.gosweb.gosuslugi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проекту решения совета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2024 год и плановый период 2025 и 2026 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83769"/>
              </p:ext>
            </p:extLst>
          </p:nvPr>
        </p:nvGraphicFramePr>
        <p:xfrm>
          <a:off x="251520" y="908720"/>
          <a:ext cx="8712968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469"/>
                <a:gridCol w="2247131"/>
                <a:gridCol w="949528"/>
                <a:gridCol w="1033742"/>
                <a:gridCol w="13290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Утверждено решением Совета Ингарского сельского поселения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(первоначально)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Предусмотрено проектом решения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2026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доходы физических лиц,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280,50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345,40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366,55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391,10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источником которых является налоговый агент, за исключение</a:t>
                      </a:r>
                      <a:r>
                        <a:rPr lang="ru-RU" sz="1200" baseline="0" dirty="0" smtClean="0"/>
                        <a:t> и уплата налога осуществляются в соответствии со статьями 227,   227,1  и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287,00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306,20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</a:t>
                      </a:r>
                      <a:r>
                        <a:rPr lang="ru-RU" sz="1200" baseline="0" dirty="0" smtClean="0"/>
                        <a:t>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72,95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77,85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 физическими лицами в соответствии со статьей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7,05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2024 - 713,0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2025 – 726,0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2026 – 739,0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4404" y="3284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262" y="1844824"/>
            <a:ext cx="58470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2024 год – 899,00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тыс.руб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2025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–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899,00 тыс.руб.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2026 год – 899,00 тыс.руб.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4496278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96408" cy="2922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4944" y="332656"/>
            <a:ext cx="667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 доход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2922" y="5085184"/>
            <a:ext cx="7080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запланирован в 2024г.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размере -3,9тыс.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2025 г – 4,20тыс.руб.,в 2026 г -4,20 тыс.руб.</a:t>
            </a:r>
            <a:endParaRPr lang="ru-RU" sz="1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8" y="-1623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284" y="5301208"/>
            <a:ext cx="68663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2024 году – 311,58 тыс.руб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2025 году по 46,26 тыс.руб.</a:t>
            </a:r>
          </a:p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2026 году – 49,20 тыс.руб.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46491"/>
              </p:ext>
            </p:extLst>
          </p:nvPr>
        </p:nvGraphicFramePr>
        <p:xfrm>
          <a:off x="1043608" y="1503644"/>
          <a:ext cx="7272808" cy="501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656184"/>
                <a:gridCol w="1008112"/>
                <a:gridCol w="86409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</a:tr>
              <a:tr h="1322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Получаемые</a:t>
                      </a:r>
                      <a:r>
                        <a:rPr lang="ru-RU" sz="1400" baseline="0" dirty="0" smtClean="0"/>
                        <a:t> в виде арендной платы , а также средства от продажи права на заключение договоров аренды земли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доходы от оказания платных услуг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возмещения расходов, понесенных в связи с эксплуатацией имущества сельских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235,66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267,38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6655" y="3205142"/>
            <a:ext cx="8712968" cy="1446550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на выравнивание бюджетной обеспеченности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2024- 9396,60т.руб., 2025-9386,90т.руб.,2026-9386,90т.руб.</a:t>
            </a:r>
          </a:p>
          <a:p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2024 год и на плановый период 2025 и 2026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3034" y="211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845" y="1567556"/>
            <a:ext cx="8712968" cy="1446550"/>
          </a:xfrm>
          <a:prstGeom prst="rect">
            <a:avLst/>
          </a:prstGeom>
          <a:solidFill>
            <a:schemeClr val="accent5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2024-301,50 т.руб., 2025-312,18т.руб..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на 2024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 на плановый период 2025и 2026гг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284984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– 13192,13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221088"/>
            <a:ext cx="540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– 11587,68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195502"/>
            <a:ext cx="5491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 – 11097,77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912768" cy="844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бюджета Ингарского сельского поселения Приволжского муниципального района по разделам в </a:t>
            </a:r>
            <a:r>
              <a:rPr lang="ru-RU" dirty="0" smtClean="0">
                <a:solidFill>
                  <a:schemeClr val="tx1"/>
                </a:solidFill>
              </a:rPr>
              <a:t>2024-2026годах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33695"/>
              </p:ext>
            </p:extLst>
          </p:nvPr>
        </p:nvGraphicFramePr>
        <p:xfrm>
          <a:off x="539550" y="1397000"/>
          <a:ext cx="8352929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81"/>
                <a:gridCol w="1611968"/>
                <a:gridCol w="1245612"/>
                <a:gridCol w="1099069"/>
                <a:gridCol w="10257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раздела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 действующей редакции)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6097,54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5726,38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5716,19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5700,19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Мобилизационная и вневойсковая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288,60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301,50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312,18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154,00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154,00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154,00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2940,85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4170,91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1071,48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1059,39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875,70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6059,33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4125,02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3630,95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3613,44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20399,83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11970,98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11741,03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11469,40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1162001"/>
            <a:ext cx="648073" cy="2039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332656"/>
            <a:ext cx="6677025" cy="701377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 на содержании ОМСУ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90713"/>
              </p:ext>
            </p:extLst>
          </p:nvPr>
        </p:nvGraphicFramePr>
        <p:xfrm>
          <a:off x="2771800" y="306896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84176"/>
                <a:gridCol w="1584176"/>
                <a:gridCol w="14154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3008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2945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1980,10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2257,7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5956,14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6637,64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3096344"/>
          </a:xfrm>
          <a:prstGeom prst="snip1Rect">
            <a:avLst>
              <a:gd name="adj" fmla="val 48183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rgbClr val="E6E6E6"/>
              </a:gs>
            </a:gsLst>
            <a:lin ang="5400000" scaled="0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в соответствии с бюджетным и налоговым обязательством РФ, порядком составления бюджета Ингарского сельского поселения на 2024 год и плановый период 2025 и 2026 годов на основе: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27584" y="3140968"/>
            <a:ext cx="6912768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043608" y="4077072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085184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375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000" b="1" dirty="0" smtClean="0"/>
              <a:t>Главным </a:t>
            </a:r>
            <a:r>
              <a:rPr lang="ru-RU" sz="2000" b="1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остаются муниципальные программы.</a:t>
            </a:r>
            <a:endParaRPr lang="ru-RU" altLang="ru-RU" sz="2000" b="1" dirty="0">
              <a:latin typeface="Arial" charset="0"/>
              <a:ea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46551"/>
              </p:ext>
            </p:extLst>
          </p:nvPr>
        </p:nvGraphicFramePr>
        <p:xfrm>
          <a:off x="395536" y="2276872"/>
          <a:ext cx="8568953" cy="3827748"/>
        </p:xfrm>
        <a:graphic>
          <a:graphicData uri="http://schemas.openxmlformats.org/drawingml/2006/table">
            <a:tbl>
              <a:tblPr/>
              <a:tblGrid>
                <a:gridCol w="5853155"/>
                <a:gridCol w="905266"/>
                <a:gridCol w="905266"/>
                <a:gridCol w="90526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 муниципальной программы Ингарского сельского поселения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2024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местного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самоуправления в Ингарском сельском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226,00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216,00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154,00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154,00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154,00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территории Ингарского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1071,46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1059,39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875,70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Ингарском 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5,00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культуры,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физической культуры и спорта в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4155,02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3660,95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3613,44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9" y="1556792"/>
            <a:ext cx="8578378" cy="266429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поселения;</a:t>
            </a:r>
          </a:p>
          <a:p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доверия граждан к муниципальной службе, обеспечение открытости и прозрачности муниципальной службы;</a:t>
            </a:r>
          </a:p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единой муниципальной информационной системы; развитие материально-технической базы органов местного самоуправления поселения.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бюджетных расходов на развитие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сельском поселении»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40788"/>
              </p:ext>
            </p:extLst>
          </p:nvPr>
        </p:nvGraphicFramePr>
        <p:xfrm>
          <a:off x="260947" y="4365104"/>
          <a:ext cx="8640960" cy="2344226"/>
        </p:xfrm>
        <a:graphic>
          <a:graphicData uri="http://schemas.openxmlformats.org/drawingml/2006/table">
            <a:tbl>
              <a:tblPr/>
              <a:tblGrid>
                <a:gridCol w="4893153"/>
                <a:gridCol w="1249269"/>
                <a:gridCol w="1249269"/>
                <a:gridCol w="1249269"/>
              </a:tblGrid>
              <a:tr h="18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2024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226,00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6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местного самоуправления в Ингарском сельском поселении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открытость и информатизация органа местного самоуправления Ингарского сельского поселения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1580349"/>
            <a:ext cx="8568952" cy="1200580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2780928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154,0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</a:t>
            </a: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154,0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2026  </a:t>
            </a: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154,0 </a:t>
            </a: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51520" y="-1"/>
            <a:ext cx="8424936" cy="1431533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cs typeface="Arial" pitchFamily="34" charset="0"/>
              </a:rPr>
              <a:t>Муниципальная программа «Пожарная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безопасность </a:t>
            </a:r>
            <a:r>
              <a:rPr lang="ru-RU" sz="2400" b="1" dirty="0">
                <a:latin typeface="Calibri" pitchFamily="34" charset="0"/>
                <a:cs typeface="Arial" pitchFamily="34" charset="0"/>
              </a:rPr>
              <a:t>и защита населения Ингарского сельского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поселения Приволжского муниципального района»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898" y="2922390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территории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48140"/>
              </p:ext>
            </p:extLst>
          </p:nvPr>
        </p:nvGraphicFramePr>
        <p:xfrm>
          <a:off x="539552" y="2060848"/>
          <a:ext cx="8208914" cy="338655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1071,48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1059,39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875,70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Ингарском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1026,13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1015,00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850,00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45,35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44,39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25,70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448272" cy="195634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9713" y="206084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4147519"/>
            <a:ext cx="84969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/>
              <a:t>- </a:t>
            </a:r>
            <a:r>
              <a:rPr lang="ru-RU" sz="1600" dirty="0" smtClean="0"/>
              <a:t>работы </a:t>
            </a:r>
            <a:r>
              <a:rPr lang="ru-RU" sz="1600" dirty="0"/>
              <a:t>по изготовлению технической документации на объекты недвижимого имущества (технические планы, кадастровые паспорта</a:t>
            </a:r>
            <a:r>
              <a:rPr lang="ru-RU" sz="1600" dirty="0" smtClean="0"/>
              <a:t>),; </a:t>
            </a:r>
            <a:endParaRPr lang="ru-RU" sz="1600" dirty="0"/>
          </a:p>
          <a:p>
            <a:r>
              <a:rPr lang="ru-RU" sz="1600" dirty="0"/>
              <a:t>- работ по оценке стоимости объектов недвижимого и движимого имущества муниципальной </a:t>
            </a:r>
            <a:r>
              <a:rPr lang="ru-RU" sz="1600" dirty="0" smtClean="0"/>
              <a:t>собственности. </a:t>
            </a:r>
            <a:endParaRPr lang="ru-RU" sz="1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2024–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5,00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тыс.руб.2024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  2025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7617" y="2033464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сохранение исторического и культурного наследия Ингарского сельского поселения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оздание и укрепление единого культурного пространства, создание условий для равной доступности культурных благ, информационных ресурсов, услуг учреждения культуры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и для самореализации населения;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-создание условий для сохранения и развития культурного и духовного потенциала населения  Ингарского сельского поселения;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повышение привлекательности Ингарского сельского поселения, как центра культуры и досуга;</a:t>
            </a:r>
          </a:p>
          <a:p>
            <a:r>
              <a:rPr lang="ru-RU" sz="16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Комплексное решение проблем физического воспитания населения в Ингарском сельском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у подрастающего поколения осознанной потребности в занятиях спортом;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здорового образа жизни населения, и особенно молодежи, через развитие физической культуры и спорта.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культуры,физической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культуры и спорта в Ингарском сельском поселении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728"/>
            <a:ext cx="2438400" cy="25824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культурно-досуговой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92864"/>
              </p:ext>
            </p:extLst>
          </p:nvPr>
        </p:nvGraphicFramePr>
        <p:xfrm>
          <a:off x="323528" y="2852936"/>
          <a:ext cx="8568952" cy="3165622"/>
        </p:xfrm>
        <a:graphic>
          <a:graphicData uri="http://schemas.openxmlformats.org/drawingml/2006/table">
            <a:tbl>
              <a:tblPr/>
              <a:tblGrid>
                <a:gridCol w="5544616"/>
                <a:gridCol w="1008112"/>
                <a:gridCol w="1080120"/>
                <a:gridCol w="936104"/>
              </a:tblGrid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4155,02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3660,95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3613,44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развитию культуры в Ингарском сельском поселении Приволжского муниципального района Ивановской области на 2024 – 2026 годы»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4125,02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3630,95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3613,44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на территории Ингарского сельского поселения Приволжского муниципального района Ивановской области на 2024-2026гг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1470486" cy="1283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44" y="6138547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проектом бюджета можно ознакомится на сайте  </a:t>
            </a:r>
            <a:r>
              <a:rPr lang="ru-RU" b="1" u="sng" dirty="0">
                <a:hlinkClick r:id="rId3"/>
              </a:rPr>
              <a:t>https://ingarskoe-pos-r24.gosweb.gosuslugi.ru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0" y="0"/>
            <a:ext cx="9027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Социально-экономический прогноз развития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Ингарского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сельского поселения на 2024-2026 гг.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68072"/>
              </p:ext>
            </p:extLst>
          </p:nvPr>
        </p:nvGraphicFramePr>
        <p:xfrm>
          <a:off x="251519" y="476672"/>
          <a:ext cx="8712968" cy="7084275"/>
        </p:xfrm>
        <a:graphic>
          <a:graphicData uri="http://schemas.openxmlformats.org/drawingml/2006/table">
            <a:tbl>
              <a:tblPr/>
              <a:tblGrid>
                <a:gridCol w="2736305"/>
                <a:gridCol w="1152128"/>
                <a:gridCol w="1080120"/>
                <a:gridCol w="1152128"/>
                <a:gridCol w="936104"/>
                <a:gridCol w="864096"/>
                <a:gridCol w="763630"/>
                <a:gridCol w="28457"/>
              </a:tblGrid>
              <a:tr h="422617">
                <a:tc gridSpan="6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font298"/>
                        </a:rPr>
                        <a:t> 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font29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9 месяцев 2023г.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Сельское хозяйство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186035,00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действующих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том числе: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74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зерно (в весе после доработки)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9407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картофель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(в живом весе)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47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яйца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штук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Рынок товаров и услуг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69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26581,00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20253,25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6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розничной торговли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объектов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38,0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Финансы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19892,91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13827,70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11703,60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11741,03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11469,40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местного бюджета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2762,59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1136,10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2005,50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2041,90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2082,50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из них: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2457,53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827,64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1961,30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1995,75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2033,30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Неналоговые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336,10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308,45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Безвозмездные поступления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15463,7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12796,11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9698,20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9699,08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9386,90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20399,83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14025,36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11703,60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11741,03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11469,400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 над расходами (+), или расходов на доходами (-)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-506,92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-197,64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78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76666"/>
              </p:ext>
            </p:extLst>
          </p:nvPr>
        </p:nvGraphicFramePr>
        <p:xfrm>
          <a:off x="0" y="4"/>
          <a:ext cx="8892480" cy="6789840"/>
        </p:xfrm>
        <a:graphic>
          <a:graphicData uri="http://schemas.openxmlformats.org/drawingml/2006/table">
            <a:tbl>
              <a:tblPr/>
              <a:tblGrid>
                <a:gridCol w="3347864"/>
                <a:gridCol w="1152128"/>
                <a:gridCol w="864096"/>
                <a:gridCol w="864096"/>
                <a:gridCol w="1008112"/>
                <a:gridCol w="864096"/>
                <a:gridCol w="792088"/>
              </a:tblGrid>
              <a:tr h="13424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Инвестиции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2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Малое и среднее предпринимательство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Демография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Труд и занятость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31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51979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18 200,00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18 200,00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0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1.9. Развитие социальной сферы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0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 общей площади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Дома культуры, клубы, библиотеки и т.п.):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18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94671"/>
              </p:ext>
            </p:extLst>
          </p:nvPr>
        </p:nvGraphicFramePr>
        <p:xfrm>
          <a:off x="467544" y="908720"/>
          <a:ext cx="8064896" cy="5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8"/>
                <a:gridCol w="2635504"/>
                <a:gridCol w="1473584"/>
                <a:gridCol w="1227645"/>
                <a:gridCol w="1063959"/>
                <a:gridCol w="1271516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</a:p>
                    <a:p>
                      <a:pPr algn="ctr"/>
                      <a:r>
                        <a:rPr lang="ru-RU" sz="900" dirty="0" smtClean="0"/>
                        <a:t>(первоначальный)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17926,32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11970,98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11741,10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11469,40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16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1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2129,50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1961,30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1995,75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2033,30</a:t>
                      </a:r>
                      <a:endParaRPr lang="ru-RU" sz="1400" dirty="0"/>
                    </a:p>
                  </a:txBody>
                  <a:tcPr anchor="ctr"/>
                </a:tc>
              </a:tr>
              <a:tr h="305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281,92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311,58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49,20</a:t>
                      </a:r>
                      <a:endParaRPr lang="ru-RU" sz="14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15514,90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9698,10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9699,08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9386,90</a:t>
                      </a:r>
                      <a:endParaRPr lang="ru-RU" sz="1400" dirty="0"/>
                    </a:p>
                  </a:txBody>
                  <a:tcPr anchor="ctr"/>
                </a:tc>
              </a:tr>
              <a:tr h="248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75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11411,28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9396,60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9386,90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9386,90</a:t>
                      </a:r>
                      <a:endParaRPr lang="ru-RU" sz="1600" dirty="0"/>
                    </a:p>
                  </a:txBody>
                  <a:tcPr anchor="ctr"/>
                </a:tc>
              </a:tr>
              <a:tr h="45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</a:t>
                      </a:r>
                    </a:p>
                  </a:txBody>
                  <a:tcPr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16469,61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13192,13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11878,26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11681,86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</a:t>
                      </a:r>
                      <a:endParaRPr lang="ru-RU" sz="14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Профицит</a:t>
                      </a:r>
                      <a:r>
                        <a:rPr lang="ru-RU" sz="14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232248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2024--------------11970,98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2025--------------11741,03 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2026--------------11469,40тыс.руб.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4282338"/>
              </p:ext>
            </p:extLst>
          </p:nvPr>
        </p:nvGraphicFramePr>
        <p:xfrm>
          <a:off x="0" y="2636912"/>
          <a:ext cx="9144000" cy="45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368152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Ингарского сельского поселения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633670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2024 году прогнозируются в объеме 2272,88тыс.руб.;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 2025г в объеме 2041,95 тыс. 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2026 г в объеме 2082,50 тыс. руб.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501008"/>
            <a:ext cx="4680520" cy="33569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400" b="1" cap="none" spc="150" dirty="0" smtClean="0">
              <a:ln w="11430"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2024 год – 345,40 тыс.руб.</a:t>
            </a:r>
          </a:p>
          <a:p>
            <a:pPr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2025 год – 366,55 тыс. руб.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2026 год – 391,10 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тыс. </a:t>
            </a:r>
            <a:r>
              <a:rPr lang="ru-RU" sz="4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уб.</a:t>
            </a:r>
            <a:endParaRPr lang="ru-RU" sz="4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7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структуре собственных налогов составляют 18%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2255</Words>
  <Application>Microsoft Office PowerPoint</Application>
  <PresentationFormat>Экран (4:3)</PresentationFormat>
  <Paragraphs>932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font298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195</cp:revision>
  <dcterms:created xsi:type="dcterms:W3CDTF">2015-12-02T03:11:26Z</dcterms:created>
  <dcterms:modified xsi:type="dcterms:W3CDTF">2023-11-10T12:57:58Z</dcterms:modified>
</cp:coreProperties>
</file>