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9" r:id="rId1"/>
  </p:sldMasterIdLst>
  <p:notesMasterIdLst>
    <p:notesMasterId r:id="rId30"/>
  </p:notesMasterIdLst>
  <p:sldIdLst>
    <p:sldId id="260" r:id="rId2"/>
    <p:sldId id="261" r:id="rId3"/>
    <p:sldId id="294" r:id="rId4"/>
    <p:sldId id="320" r:id="rId5"/>
    <p:sldId id="311" r:id="rId6"/>
    <p:sldId id="264" r:id="rId7"/>
    <p:sldId id="266" r:id="rId8"/>
    <p:sldId id="271" r:id="rId9"/>
    <p:sldId id="295" r:id="rId10"/>
    <p:sldId id="312" r:id="rId11"/>
    <p:sldId id="298" r:id="rId12"/>
    <p:sldId id="299" r:id="rId13"/>
    <p:sldId id="300" r:id="rId14"/>
    <p:sldId id="302" r:id="rId15"/>
    <p:sldId id="310" r:id="rId16"/>
    <p:sldId id="268" r:id="rId17"/>
    <p:sldId id="273" r:id="rId18"/>
    <p:sldId id="319" r:id="rId19"/>
    <p:sldId id="313" r:id="rId20"/>
    <p:sldId id="318" r:id="rId21"/>
    <p:sldId id="278" r:id="rId22"/>
    <p:sldId id="280" r:id="rId23"/>
    <p:sldId id="282" r:id="rId24"/>
    <p:sldId id="283" r:id="rId25"/>
    <p:sldId id="287" r:id="rId26"/>
    <p:sldId id="288" r:id="rId27"/>
    <p:sldId id="289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3" autoAdjust="0"/>
    <p:restoredTop sz="94660"/>
  </p:normalViewPr>
  <p:slideViewPr>
    <p:cSldViewPr>
      <p:cViewPr varScale="1">
        <p:scale>
          <a:sx n="102" d="100"/>
          <a:sy n="102" d="100"/>
        </p:scale>
        <p:origin x="36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CC"/>
                </a:solidFill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7601775362874994"/>
          <c:y val="0.12313150741653531"/>
        </c:manualLayout>
      </c:layout>
      <c:overlay val="1"/>
    </c:title>
    <c:autoTitleDeleted val="0"/>
    <c:view3D>
      <c:rotX val="30"/>
      <c:rotY val="90"/>
      <c:depthPercent val="13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84634626982308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9.7427055993001055E-2"/>
                  <c:y val="-0.141502167433108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3233437226596675"/>
                  <c:y val="9.8347826851550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0.13</c:v>
                </c:pt>
                <c:pt idx="1">
                  <c:v>3.0000000000000001E-3</c:v>
                </c:pt>
                <c:pt idx="2">
                  <c:v>0.86699999999999999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E6EDF6">
            <a:alpha val="12000"/>
          </a:srgbClr>
        </a:solidFill>
      </c:spPr>
    </c:plotArea>
    <c:legend>
      <c:legendPos val="r"/>
      <c:layout>
        <c:manualLayout>
          <c:xMode val="edge"/>
          <c:yMode val="edge"/>
          <c:x val="0.61260083114610708"/>
          <c:y val="0.55389896156653107"/>
          <c:w val="0.38617640973046979"/>
          <c:h val="0.1593667841975222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0.68112</cdr:x>
      <cdr:y>0.18995</cdr:y>
    </cdr:from>
    <cdr:to>
      <cdr:x>0.94887</cdr:x>
      <cdr:y>0.31658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28184" y="864097"/>
          <a:ext cx="2448272" cy="5760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Д</a:t>
          </a:r>
          <a:r>
            <a:rPr lang="ru-RU" dirty="0" smtClean="0"/>
            <a:t>оходы Ингарского сельского поселения составляют %:</a:t>
          </a:r>
          <a:endParaRPr lang="ru-RU" dirty="0"/>
        </a:p>
      </cdr:txBody>
    </cdr:sp>
  </cdr:relSizeAnchor>
  <cdr:relSizeAnchor xmlns:cdr="http://schemas.openxmlformats.org/drawingml/2006/chartDrawing">
    <cdr:from>
      <cdr:x>0.87799</cdr:x>
      <cdr:y>0.52235</cdr:y>
    </cdr:from>
    <cdr:to>
      <cdr:x>0.97799</cdr:x>
      <cdr:y>0.72336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283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30BC-76B0-4406-886B-2B2E325456D2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7476-A245-40AF-B817-18D707A47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fld id="{FFC56AC1-8692-44C5-94DB-8A02EBB95D78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ngarskoe-pos-r24.gosweb.gosuslugi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6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проекту решения совета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сельского поселения Приволжского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Ингарского сельского поселения Приволжского муниципального района на 2025 год и плановый период 2026 и 2027 годов»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40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653640"/>
              </p:ext>
            </p:extLst>
          </p:nvPr>
        </p:nvGraphicFramePr>
        <p:xfrm>
          <a:off x="251520" y="908720"/>
          <a:ext cx="8712968" cy="611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440160"/>
                <a:gridCol w="949528"/>
                <a:gridCol w="1033742"/>
                <a:gridCol w="132909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Утверждено решением Совета Ингарского сельского поселения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(первоначально)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Предусмотрено проектом решения Совета Ингарского сельского поселения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7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2025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2026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2027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22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доходы физических лиц,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345,40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364,70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391,10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402,90</a:t>
                      </a:r>
                      <a:endParaRPr lang="ru-RU" b="1" dirty="0"/>
                    </a:p>
                  </a:txBody>
                  <a:tcPr anchor="ctr"/>
                </a:tc>
              </a:tr>
              <a:tr h="11562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339,15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356,80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374,70</a:t>
                      </a:r>
                      <a:endParaRPr lang="ru-RU" dirty="0"/>
                    </a:p>
                  </a:txBody>
                  <a:tcPr anchor="ctr"/>
                </a:tc>
              </a:tr>
              <a:tr h="13357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8,70</a:t>
                      </a:r>
                      <a:endParaRPr lang="ru-RU" dirty="0"/>
                    </a:p>
                  </a:txBody>
                  <a:tcPr anchor="ctr"/>
                </a:tc>
              </a:tr>
              <a:tr h="687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 физическими лицами в соответствии со статьей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17,65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19,50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0912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2025 - 714,0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2920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2026 – 730,0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4928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2027 – 739,0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4404" y="3284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5262" y="1844824"/>
            <a:ext cx="58470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2025 год – 980,00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тыс.руб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2026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–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980,00 тыс.руб.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2027 год – 980,00 тыс.руб.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4496278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100%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196408" cy="2922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4944" y="332656"/>
            <a:ext cx="667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Налоги на 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совокупный доход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6629" y="5085184"/>
            <a:ext cx="73926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сельскохозяйственный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запланирован в 2025г.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размере -13,5тыс. 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2026 г – 14,10тыс.руб.,в 2027 г -14,70 тыс.руб.</a:t>
            </a:r>
            <a:endParaRPr lang="ru-RU" sz="1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8" y="-1623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97152"/>
            <a:ext cx="68663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2025 году –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46,30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тыс.руб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2026 году по 49,30 тыс.руб.</a:t>
            </a:r>
          </a:p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2027 году – 50,80 тыс.руб.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31585"/>
              </p:ext>
            </p:extLst>
          </p:nvPr>
        </p:nvGraphicFramePr>
        <p:xfrm>
          <a:off x="1043608" y="1503644"/>
          <a:ext cx="7272808" cy="5015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656184"/>
                <a:gridCol w="1008112"/>
                <a:gridCol w="86409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решением Совета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Предусмотрено проектом решения Совета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 anchor="ctr"/>
                </a:tc>
              </a:tr>
              <a:tr h="1322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Получаемые</a:t>
                      </a:r>
                      <a:r>
                        <a:rPr lang="ru-RU" sz="1400" baseline="0" dirty="0" smtClean="0"/>
                        <a:t> в виде арендной платы , а также средства от продажи права на заключение договоров аренды земли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доходы от оказания платных услуг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возмещения расходов, понесенных в связи с эксплуатацией имущества сельских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267,38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неналоговые доходы бюджетных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e9994dfceea3844999360c2ff60d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"/>
            <a:ext cx="9144000" cy="6431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6655" y="3205142"/>
            <a:ext cx="8712968" cy="2369880"/>
          </a:xfrm>
          <a:prstGeom prst="rect">
            <a:avLst/>
          </a:prstGeom>
          <a:solidFill>
            <a:schemeClr val="accent5">
              <a:alpha val="7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бюджетам бюджетной системы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2025- 13962,02т.руб.,2026-12176,25т.руб.,2027-9881,85т.руб.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 бюджетам сельских поселений –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г – 15,00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руб.(на укрепление материально технической базы муниципальных учреждений культуры).</a:t>
            </a:r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79512" y="260648"/>
            <a:ext cx="8766051" cy="1008112"/>
          </a:xfrm>
          <a:prstGeom prst="plaque">
            <a:avLst>
              <a:gd name="adj" fmla="val 16667"/>
            </a:avLst>
          </a:prstGeom>
          <a:solidFill>
            <a:srgbClr val="FFFFFF">
              <a:alpha val="58000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2025 год и на плановый период 2026 и 2027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-1654536"/>
            <a:ext cx="1847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83034" y="211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845" y="1567556"/>
            <a:ext cx="8712968" cy="1446550"/>
          </a:xfrm>
          <a:prstGeom prst="rect">
            <a:avLst/>
          </a:prstGeom>
          <a:solidFill>
            <a:schemeClr val="accent5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бюджет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субвенции бюджетам поселений на осуществление первичного воинского учета на территориях, где отсутствуют военные комиссариаты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2025-395,34 т.руб.,2026-433,06т.руб.,2027-448,66т.руб.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6677025" cy="16374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Ингарского сельского поселения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на 2025 год 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и на плановый период 2026и 2027гг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1840" y="3284984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– 16475,86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221088"/>
            <a:ext cx="540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 – 14773,81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195502"/>
            <a:ext cx="5491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2027 – 12517,91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912768" cy="844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бюджета Ингарского сельского поселения Приволжского муниципального района по разделам в 2025-2027годах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16104"/>
              </p:ext>
            </p:extLst>
          </p:nvPr>
        </p:nvGraphicFramePr>
        <p:xfrm>
          <a:off x="539550" y="1397000"/>
          <a:ext cx="8352929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481"/>
                <a:gridCol w="1611968"/>
                <a:gridCol w="1245612"/>
                <a:gridCol w="1044749"/>
                <a:gridCol w="10801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раздела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в действующей редакции)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7005,33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7070,25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6753,32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6154,03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Мобилизационная и вневойсковая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345,75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395,34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433,06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448,66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3865,89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4086,96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2212,42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1107,90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1283,85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14904,09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6037,84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5797,53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3949,37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31060,03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16475,86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14773,81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12517,91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1162001"/>
            <a:ext cx="648073" cy="2039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smtClean="0">
                <a:solidFill>
                  <a:schemeClr val="tx1"/>
                </a:solidFill>
              </a:rPr>
              <a:t>Тыс.руб</a:t>
            </a:r>
            <a:r>
              <a:rPr lang="ru-RU" smtClean="0"/>
              <a:t>.7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703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332656"/>
            <a:ext cx="6677025" cy="701377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 на содержании ОМСУ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326151"/>
              </p:ext>
            </p:extLst>
          </p:nvPr>
        </p:nvGraphicFramePr>
        <p:xfrm>
          <a:off x="2771800" y="306896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84176"/>
                <a:gridCol w="1584176"/>
                <a:gridCol w="14154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2025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2919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2257,7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2595,4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6637,64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7054,5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?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115616" y="548680"/>
            <a:ext cx="7488832" cy="3096344"/>
          </a:xfrm>
          <a:prstGeom prst="snip1Rect">
            <a:avLst>
              <a:gd name="adj" fmla="val 48183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47000">
                <a:srgbClr val="E6E6E6"/>
              </a:gs>
            </a:gsLst>
            <a:lin ang="5400000" scaled="0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в соответствии с бюджетным и налоговым обязательством РФ, порядком составления бюджета Ингарского сельского поселения на 2025 год и плановый период 2026 и 2027 годов на основе: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827584" y="3140968"/>
            <a:ext cx="6912768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ежегодного послания Президента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Федеральному Собранию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043608" y="4077072"/>
            <a:ext cx="7128792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прогноза социально-экономического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475656" y="5085184"/>
            <a:ext cx="6984776" cy="1224136"/>
          </a:xfrm>
          <a:prstGeom prst="corner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CC">
                  <a:gamma/>
                  <a:tint val="3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375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000" b="1" dirty="0" smtClean="0"/>
              <a:t>Главным </a:t>
            </a:r>
            <a:r>
              <a:rPr lang="ru-RU" sz="2000" b="1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остаются муниципальные программы.</a:t>
            </a:r>
            <a:endParaRPr lang="ru-RU" altLang="ru-RU" sz="2000" b="1" dirty="0">
              <a:latin typeface="Arial" charset="0"/>
              <a:ea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099261"/>
              </p:ext>
            </p:extLst>
          </p:nvPr>
        </p:nvGraphicFramePr>
        <p:xfrm>
          <a:off x="395536" y="2276872"/>
          <a:ext cx="8568953" cy="3827748"/>
        </p:xfrm>
        <a:graphic>
          <a:graphicData uri="http://schemas.openxmlformats.org/drawingml/2006/table">
            <a:tbl>
              <a:tblPr/>
              <a:tblGrid>
                <a:gridCol w="5853155"/>
                <a:gridCol w="905266"/>
                <a:gridCol w="905266"/>
                <a:gridCol w="90526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Наименование муниципальной программы Ингарского сельского поселения</a:t>
                      </a: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2025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Повышение эффективности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деятельности органов местного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самоуправления в Ингарском сельском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поселении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327,00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109,00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109,00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Пожарная безопасность и защита населения Ингарского 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150,00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Благоустройство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территории Ингарского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2212,42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1107,90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1283,85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Управление и распоряжение муниципальным имуществом в Ингарском 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Развитие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культуры,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физической культуры и спорта в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6087,84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5827,53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3979,37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3529" y="1556792"/>
            <a:ext cx="8578378" cy="266429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D5">
                  <a:gamma/>
                  <a:tint val="33333"/>
                  <a:invGamma/>
                </a:srgbClr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  является: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необходимых условий для эффективной реализации органами местного самоуправления полномочий по решению вопросов местного значения;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профессионализма выборных должностных лиц, служащих и муниципальных служащих органов местного самоуправления Ингарского сельского поселения;</a:t>
            </a:r>
          </a:p>
          <a:p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доверия граждан к муниципальной службе, обеспечение открытости и прозрачности муниципальной службы;</a:t>
            </a:r>
          </a:p>
          <a:p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единой муниципальной информационной системы; развитие материально-технической базы органов местного самоуправления поселения.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520" y="260649"/>
            <a:ext cx="8640960" cy="1224136"/>
          </a:xfrm>
          <a:prstGeom prst="round2DiagRect">
            <a:avLst>
              <a:gd name="adj1" fmla="val 4115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«Повышение эффективности бюджетных расходов на развитие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сельском поселении»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75414"/>
              </p:ext>
            </p:extLst>
          </p:nvPr>
        </p:nvGraphicFramePr>
        <p:xfrm>
          <a:off x="260947" y="4365104"/>
          <a:ext cx="8640960" cy="2344226"/>
        </p:xfrm>
        <a:graphic>
          <a:graphicData uri="http://schemas.openxmlformats.org/drawingml/2006/table">
            <a:tbl>
              <a:tblPr/>
              <a:tblGrid>
                <a:gridCol w="4893153"/>
                <a:gridCol w="1249269"/>
                <a:gridCol w="1249269"/>
                <a:gridCol w="1249269"/>
              </a:tblGrid>
              <a:tr h="18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2025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2027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226,00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216,00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210,00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6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местного самоуправления в Ингарском сельском поселении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открытость и информатизация органа местного самоуправления Ингарского сельского поселения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1520" y="1580349"/>
            <a:ext cx="8568952" cy="1200580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муниципальной программы  является: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первичных мер безопасности в границах Ингарского сельского поселения;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-сокращение количества пожаров, снижение материального ущерба от пожаров, уменьшение гибели людей на территории сельского поселения.</a:t>
            </a:r>
            <a:r>
              <a:rPr kumimoji="0" lang="ru-RU" sz="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31840" y="2780928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150,0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100,0 тыс.руб.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2027  - 100,0 тыс.руб.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51520" y="-1"/>
            <a:ext cx="8424936" cy="1431533"/>
          </a:xfrm>
          <a:prstGeom prst="round2DiagRect">
            <a:avLst>
              <a:gd name="adj1" fmla="val 42979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cs typeface="Arial" pitchFamily="34" charset="0"/>
              </a:rPr>
              <a:t>Муниципальная программа «Пожарная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безопасность </a:t>
            </a:r>
            <a:r>
              <a:rPr lang="ru-RU" sz="2400" b="1" dirty="0">
                <a:latin typeface="Calibri" pitchFamily="34" charset="0"/>
                <a:cs typeface="Arial" pitchFamily="34" charset="0"/>
              </a:rPr>
              <a:t>и защита населения Ингарского сельского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поселения Приволжского муниципального района»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284984"/>
            <a:ext cx="2952328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at51975e3d8c51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9898" y="2922390"/>
            <a:ext cx="5364088" cy="34633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96a37e0eb2525f82b2066a67493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860032" cy="2794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95536" y="260648"/>
            <a:ext cx="8424936" cy="1417637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Благоустройство территории Ингарского сельского поселения Приволжского муниципального района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5901" y="1772816"/>
            <a:ext cx="8998099" cy="492392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37000"/>
                </a:schemeClr>
              </a:gs>
            </a:gsLst>
            <a:lin ang="5400000" scaled="1"/>
            <a:tileRect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Целями муниципальной программы являются: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уровня благоустройства и санитарного содержания населенных пунктов Ингарского сельского поселения Приволжского муниципального района;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общего уровня благоустройства поселения.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881174"/>
              </p:ext>
            </p:extLst>
          </p:nvPr>
        </p:nvGraphicFramePr>
        <p:xfrm>
          <a:off x="539552" y="2060848"/>
          <a:ext cx="8208914" cy="3386556"/>
        </p:xfrm>
        <a:graphic>
          <a:graphicData uri="http://schemas.openxmlformats.org/drawingml/2006/table">
            <a:tbl>
              <a:tblPr/>
              <a:tblGrid>
                <a:gridCol w="4040528"/>
                <a:gridCol w="1389462"/>
                <a:gridCol w="1389462"/>
                <a:gridCol w="1389462"/>
              </a:tblGrid>
              <a:tr h="3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2027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4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1071,48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1107,90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1283,85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«Содержание сетей уличного освещения в Ингарском сельском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поселении»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1804,29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1059,9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1241,10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«Прочие мероприятия по благоустройству Ингарского сельского поселения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408,13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48,00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42,75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реализацию программы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la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6632"/>
            <a:ext cx="2448272" cy="1956349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49713" y="2060848"/>
            <a:ext cx="8496944" cy="1817687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программы  являются создание условий для эффективного управления и распоряжения муниципальным имуществом.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сельском поселении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28" y="4147519"/>
            <a:ext cx="84969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и мероприятия муниципальной программы: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/>
              <a:t>- </a:t>
            </a:r>
            <a:r>
              <a:rPr lang="ru-RU" sz="1600" dirty="0" smtClean="0"/>
              <a:t>работы </a:t>
            </a:r>
            <a:r>
              <a:rPr lang="ru-RU" sz="1600" dirty="0"/>
              <a:t>по изготовлению технической документации на объекты недвижимого имущества (технические планы, кадастровые паспорта</a:t>
            </a:r>
            <a:r>
              <a:rPr lang="ru-RU" sz="1600" dirty="0" smtClean="0"/>
              <a:t>),; </a:t>
            </a:r>
            <a:endParaRPr lang="ru-RU" sz="1600" dirty="0"/>
          </a:p>
          <a:p>
            <a:r>
              <a:rPr lang="ru-RU" sz="1600" dirty="0"/>
              <a:t>- работ по оценке стоимости объектов недвижимого и движимого имущества муниципальной </a:t>
            </a:r>
            <a:r>
              <a:rPr lang="ru-RU" sz="1600" dirty="0" smtClean="0"/>
              <a:t>собственности. </a:t>
            </a:r>
            <a:endParaRPr lang="ru-RU" sz="16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2025–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10,00 тыс.руб.2026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  2027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37617" y="2033464"/>
            <a:ext cx="8496944" cy="482453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Целью муниципальной программы является: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сохранение исторического и культурного наследия Ингарского сельского поселения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оздание и укрепление единого культурного пространства, создание условий для равной доступности культурных благ, информационных ресурсов, услуг учреждения культуры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и для самореализации населения;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-создание условий для сохранения и развития культурного и духовного потенциала населения  Ингарского сельского поселения;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повышение привлекательности Ингарского сельского поселения, как центра культуры и досуга;</a:t>
            </a:r>
          </a:p>
          <a:p>
            <a:r>
              <a:rPr lang="ru-RU" sz="1600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Комплексное решение проблем физического воспитания населения в Ингарском сельском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у подрастающего поколения осознанной потребности в занятиях спортом;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здорового образа жизни населения, и особенно молодежи, через развитие физической культуры и спорта.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39552" y="188640"/>
            <a:ext cx="8093075" cy="1368152"/>
          </a:xfrm>
          <a:prstGeom prst="round2DiagRect">
            <a:avLst>
              <a:gd name="adj1" fmla="val 3976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культуры,физической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культуры и спорта в Ингарском сельском поселении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1470523_5152557_mas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80728"/>
            <a:ext cx="2438400" cy="25824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14536"/>
            <a:ext cx="8352928" cy="2962349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культурно-досуговой 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материально-технической базы  учреждения культуры;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необходимых условий для эффективной реализации муниципальной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43374"/>
              </p:ext>
            </p:extLst>
          </p:nvPr>
        </p:nvGraphicFramePr>
        <p:xfrm>
          <a:off x="323528" y="2852936"/>
          <a:ext cx="8568952" cy="3165622"/>
        </p:xfrm>
        <a:graphic>
          <a:graphicData uri="http://schemas.openxmlformats.org/drawingml/2006/table">
            <a:tbl>
              <a:tblPr/>
              <a:tblGrid>
                <a:gridCol w="5544616"/>
                <a:gridCol w="1008112"/>
                <a:gridCol w="1080120"/>
                <a:gridCol w="936104"/>
              </a:tblGrid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6087,84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5827,53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3979,37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Мероприятия по развитию культуры в Ингарском сельском поселении Приволжского муниципального района Ивановской области на 2025 – 2027 годы»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6037,84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5797,53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3949,37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на территории Ингарского сельского поселения Приволжского муниципального района Ивановской области на 2025-2027гг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50,0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s_139953929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16832"/>
            <a:ext cx="1470486" cy="12832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44" y="6138547"/>
            <a:ext cx="66247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проектом бюджета можно ознакомится на сайте  </a:t>
            </a:r>
            <a:r>
              <a:rPr lang="ru-RU" b="1" u="sng" dirty="0">
                <a:hlinkClick r:id="rId3"/>
              </a:rPr>
              <a:t>https://ingarskoe-pos-r24.gosweb.gosuslugi.ru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0" y="0"/>
            <a:ext cx="9027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Социально-экономический прогноз развития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Ингарского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сельского поселения на 2025-2027 гг.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9468"/>
              </p:ext>
            </p:extLst>
          </p:nvPr>
        </p:nvGraphicFramePr>
        <p:xfrm>
          <a:off x="251519" y="476672"/>
          <a:ext cx="8712968" cy="7084275"/>
        </p:xfrm>
        <a:graphic>
          <a:graphicData uri="http://schemas.openxmlformats.org/drawingml/2006/table">
            <a:tbl>
              <a:tblPr/>
              <a:tblGrid>
                <a:gridCol w="2736305"/>
                <a:gridCol w="1152128"/>
                <a:gridCol w="1080120"/>
                <a:gridCol w="1152128"/>
                <a:gridCol w="936104"/>
                <a:gridCol w="864096"/>
                <a:gridCol w="763630"/>
                <a:gridCol w="28457"/>
              </a:tblGrid>
              <a:tr h="422617">
                <a:tc gridSpan="6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font298"/>
                        </a:rPr>
                        <a:t> 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font29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9 месяцев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Сельское хозяйство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производства продукции сельского хозяйства в хозяйствах всех категорий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действующих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9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 том числе: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35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3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зерно (в весе после доработки)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картофель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(в живом весе)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47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яйца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штук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Рынок товаров и услуг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69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24581,00 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19253,25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26700,00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6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2190" algn="ctr"/>
                        </a:tabLs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розничной торговли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торговых объектов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38,0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Финансы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30001,99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20876,11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12553,73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местного бюджета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2282,21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871,30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2041,95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2082,50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из них: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Налоговые доходы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1970,64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650,37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1995,75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2033,30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Неналоговые доходы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311,57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220,93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Безвозмездные поступления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27719,78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20004,81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10511,78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10835,79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10835,79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31060,3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20637,35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12553,73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 над расходами (+), или расходов на доходами (-)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-1058,31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+238,76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78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98737"/>
              </p:ext>
            </p:extLst>
          </p:nvPr>
        </p:nvGraphicFramePr>
        <p:xfrm>
          <a:off x="0" y="4"/>
          <a:ext cx="8892480" cy="6789840"/>
        </p:xfrm>
        <a:graphic>
          <a:graphicData uri="http://schemas.openxmlformats.org/drawingml/2006/table">
            <a:tbl>
              <a:tblPr/>
              <a:tblGrid>
                <a:gridCol w="3347864"/>
                <a:gridCol w="1152128"/>
                <a:gridCol w="864096"/>
                <a:gridCol w="864096"/>
                <a:gridCol w="1008112"/>
                <a:gridCol w="864096"/>
                <a:gridCol w="792088"/>
              </a:tblGrid>
              <a:tr h="13424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 Инвестиции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2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 Малое и среднее предпринимательство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 Демография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начало года)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 Труд и занятость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31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54955,15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38984,00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0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4665" algn="ctr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1.9. Развитие социальной сферы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0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 общей площади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Дома культуры, клубы, библиотеки и т.п.):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6718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63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631544"/>
              </p:ext>
            </p:extLst>
          </p:nvPr>
        </p:nvGraphicFramePr>
        <p:xfrm>
          <a:off x="467544" y="908720"/>
          <a:ext cx="8064896" cy="56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8"/>
                <a:gridCol w="2635504"/>
                <a:gridCol w="1473584"/>
                <a:gridCol w="1227645"/>
                <a:gridCol w="1063959"/>
                <a:gridCol w="1271516"/>
              </a:tblGrid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</a:p>
                    <a:p>
                      <a:pPr algn="ctr"/>
                      <a:r>
                        <a:rPr lang="ru-RU" sz="900" dirty="0" smtClean="0"/>
                        <a:t>(первоначальный)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26723,74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16475,86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14773,81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12517,91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16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10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1961,30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2072,20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2115,20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2136,60</a:t>
                      </a:r>
                      <a:endParaRPr lang="ru-RU" sz="1400" dirty="0"/>
                    </a:p>
                  </a:txBody>
                  <a:tcPr anchor="ctr"/>
                </a:tc>
              </a:tr>
              <a:tr h="3050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311,58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46,3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50,8</a:t>
                      </a:r>
                      <a:endParaRPr lang="ru-RU" sz="14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24450,87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14357,36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12609,31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10330,51</a:t>
                      </a:r>
                      <a:endParaRPr lang="ru-RU" sz="1400" dirty="0"/>
                    </a:p>
                  </a:txBody>
                  <a:tcPr anchor="ctr"/>
                </a:tc>
              </a:tr>
              <a:tr h="248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из них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75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12768,52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13962,02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12176,25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9881,85</a:t>
                      </a:r>
                      <a:endParaRPr lang="ru-RU" sz="1600" dirty="0"/>
                    </a:p>
                  </a:txBody>
                  <a:tcPr anchor="ctr"/>
                </a:tc>
              </a:tr>
              <a:tr h="45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</a:t>
                      </a:r>
                    </a:p>
                  </a:txBody>
                  <a:tcPr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26723,74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16475,86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14773,81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12517,91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</a:t>
                      </a:r>
                      <a:endParaRPr lang="ru-RU" sz="1400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Дефицит (-)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Профицит</a:t>
                      </a:r>
                      <a:r>
                        <a:rPr lang="ru-RU" sz="1400" b="1" dirty="0" smtClean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Источники финансирования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824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7030A0"/>
                        </a:gs>
                        <a:gs pos="100000">
                          <a:srgbClr val="B6DDE8">
                            <a:alpha val="4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836712"/>
            <a:ext cx="6492875" cy="2232248"/>
          </a:xfrm>
          <a:prstGeom prst="cube">
            <a:avLst>
              <a:gd name="adj" fmla="val 31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2025--------------16475,86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2026--------------14773,81 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2027--------------12517,91тыс.руб.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457200"/>
            <a:ext cx="4999038" cy="1027584"/>
          </a:xfrm>
          <a:prstGeom prst="cube">
            <a:avLst>
              <a:gd name="adj" fmla="val 1590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8787382"/>
              </p:ext>
            </p:extLst>
          </p:nvPr>
        </p:nvGraphicFramePr>
        <p:xfrm>
          <a:off x="0" y="2636912"/>
          <a:ext cx="9144000" cy="45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368152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обственные доходы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Ингарского сельского поселения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633670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2025 году прогнозируются в объеме 2118,50тыс.руб.;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 2026г в объеме 2164,10 тыс. 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2027 г в объеме 2187,40 тыс. руб.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1bf095_resizedScaled_817to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501008"/>
            <a:ext cx="4680520" cy="3356992"/>
          </a:xfrm>
          <a:prstGeom prst="snip1Rect">
            <a:avLst>
              <a:gd name="adj" fmla="val 50000"/>
            </a:avLst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6588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4400" b="1" cap="none" spc="150" dirty="0" smtClean="0">
              <a:ln w="11430"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2025 год – 339,15 тыс.руб.</a:t>
            </a:r>
          </a:p>
          <a:p>
            <a:pPr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2026 год – 356,80 тыс. руб.</a:t>
            </a: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2021 год – 402,90 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тыс. </a:t>
            </a:r>
            <a:r>
              <a:rPr lang="ru-RU" sz="4400" b="1" spc="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уб.</a:t>
            </a:r>
            <a:endParaRPr lang="ru-RU" sz="44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177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структуре собственных налогов составляют 16%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6585</TotalTime>
  <Words>2287</Words>
  <Application>Microsoft Office PowerPoint</Application>
  <PresentationFormat>Экран (4:3)</PresentationFormat>
  <Paragraphs>922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SimSun</vt:lpstr>
      <vt:lpstr>Arial</vt:lpstr>
      <vt:lpstr>Arial Black</vt:lpstr>
      <vt:lpstr>Calibri</vt:lpstr>
      <vt:lpstr>font298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ingar</cp:lastModifiedBy>
  <cp:revision>216</cp:revision>
  <dcterms:created xsi:type="dcterms:W3CDTF">2015-12-02T03:11:26Z</dcterms:created>
  <dcterms:modified xsi:type="dcterms:W3CDTF">2024-11-11T06:39:57Z</dcterms:modified>
</cp:coreProperties>
</file>