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9" r:id="rId1"/>
  </p:sldMasterIdLst>
  <p:notesMasterIdLst>
    <p:notesMasterId r:id="rId31"/>
  </p:notesMasterIdLst>
  <p:sldIdLst>
    <p:sldId id="260" r:id="rId2"/>
    <p:sldId id="261" r:id="rId3"/>
    <p:sldId id="294" r:id="rId4"/>
    <p:sldId id="320" r:id="rId5"/>
    <p:sldId id="311" r:id="rId6"/>
    <p:sldId id="264" r:id="rId7"/>
    <p:sldId id="266" r:id="rId8"/>
    <p:sldId id="271" r:id="rId9"/>
    <p:sldId id="295" r:id="rId10"/>
    <p:sldId id="312" r:id="rId11"/>
    <p:sldId id="298" r:id="rId12"/>
    <p:sldId id="299" r:id="rId13"/>
    <p:sldId id="300" r:id="rId14"/>
    <p:sldId id="302" r:id="rId15"/>
    <p:sldId id="310" r:id="rId16"/>
    <p:sldId id="268" r:id="rId17"/>
    <p:sldId id="273" r:id="rId18"/>
    <p:sldId id="319" r:id="rId19"/>
    <p:sldId id="313" r:id="rId20"/>
    <p:sldId id="318" r:id="rId21"/>
    <p:sldId id="278" r:id="rId22"/>
    <p:sldId id="280" r:id="rId23"/>
    <p:sldId id="282" r:id="rId24"/>
    <p:sldId id="283" r:id="rId25"/>
    <p:sldId id="287" r:id="rId26"/>
    <p:sldId id="288" r:id="rId27"/>
    <p:sldId id="289" r:id="rId28"/>
    <p:sldId id="321" r:id="rId29"/>
    <p:sldId id="293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662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3" autoAdjust="0"/>
    <p:restoredTop sz="94660"/>
  </p:normalViewPr>
  <p:slideViewPr>
    <p:cSldViewPr>
      <p:cViewPr varScale="1">
        <p:scale>
          <a:sx n="102" d="100"/>
          <a:sy n="102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>
                <a:solidFill>
                  <a:srgbClr val="FFFFCC"/>
                </a:solidFill>
              </a:defRPr>
            </a:pPr>
            <a:r>
              <a:rPr lang="ru-RU" dirty="0" smtClean="0"/>
              <a:t> </a:t>
            </a:r>
            <a:endParaRPr lang="ru-RU" dirty="0"/>
          </a:p>
        </c:rich>
      </c:tx>
      <c:layout>
        <c:manualLayout>
          <c:xMode val="edge"/>
          <c:yMode val="edge"/>
          <c:x val="0.7601775362874994"/>
          <c:y val="0.12313150741653531"/>
        </c:manualLayout>
      </c:layout>
      <c:overlay val="1"/>
    </c:title>
    <c:autoTitleDeleted val="0"/>
    <c:view3D>
      <c:rotX val="30"/>
      <c:rotY val="90"/>
      <c:depthPercent val="13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684634626982308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9.7427055993001055E-2"/>
                  <c:y val="-0.1415021674331085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6477799650043739E-2"/>
                      <c:h val="4.087523850557026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13233437226596675"/>
                  <c:y val="9.83478268515507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88%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65000"/>
                    <a:lumOff val="35000"/>
                  </a:srgbClr>
                </a:solidFill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 </c:v>
                </c:pt>
                <c:pt idx="2">
                  <c:v>безвозмездные поступления 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0.13</c:v>
                </c:pt>
                <c:pt idx="1">
                  <c:v>3.0000000000000001E-3</c:v>
                </c:pt>
                <c:pt idx="2">
                  <c:v>0.86699999999999999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rgbClr val="E6EDF6">
            <a:alpha val="12000"/>
          </a:srgbClr>
        </a:solidFill>
      </c:spPr>
    </c:plotArea>
    <c:legend>
      <c:legendPos val="r"/>
      <c:layout>
        <c:manualLayout>
          <c:xMode val="edge"/>
          <c:yMode val="edge"/>
          <c:x val="0.61260083114610708"/>
          <c:y val="0.55389896156653107"/>
          <c:w val="0.38617640973046979"/>
          <c:h val="0.1593667841975222"/>
        </c:manualLayout>
      </c:layout>
      <c:overlay val="0"/>
      <c:txPr>
        <a:bodyPr/>
        <a:lstStyle/>
        <a:p>
          <a:pPr>
            <a:defRPr sz="160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0.68112</cdr:x>
      <cdr:y>0.18995</cdr:y>
    </cdr:from>
    <cdr:to>
      <cdr:x>0.94887</cdr:x>
      <cdr:y>0.31658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28184" y="864097"/>
          <a:ext cx="2448272" cy="57606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85000"/>
          </a:schemeClr>
        </a:solidFill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Д</a:t>
          </a:r>
          <a:r>
            <a:rPr lang="ru-RU" dirty="0" smtClean="0"/>
            <a:t>оходы Ингарского сельского поселения составляют %:</a:t>
          </a:r>
          <a:endParaRPr lang="ru-RU" dirty="0"/>
        </a:p>
      </cdr:txBody>
    </cdr:sp>
  </cdr:relSizeAnchor>
  <cdr:relSizeAnchor xmlns:cdr="http://schemas.openxmlformats.org/drawingml/2006/chartDrawing">
    <cdr:from>
      <cdr:x>0.87799</cdr:x>
      <cdr:y>0.52235</cdr:y>
    </cdr:from>
    <cdr:to>
      <cdr:x>0.97799</cdr:x>
      <cdr:y>0.72336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028384" y="237626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6230BC-76B0-4406-886B-2B2E325456D2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57476-A245-40AF-B817-18D707A472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1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57476-A245-40AF-B817-18D707A472EE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58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en-US" altLang="zh-C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en-US" altLang="zh-C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SimSun" pitchFamily="2" charset="-122"/>
              </a:defRPr>
            </a:lvl1pPr>
          </a:lstStyle>
          <a:p>
            <a:fld id="{FFC56AC1-8692-44C5-94DB-8A02EBB95D78}" type="datetimeFigureOut">
              <a:rPr lang="ru-RU" smtClean="0"/>
              <a:pPr/>
              <a:t>13.05.2025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SimSun" pitchFamily="2" charset="-122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SimSun" pitchFamily="2" charset="-122"/>
              </a:defRPr>
            </a:lvl1pPr>
          </a:lstStyle>
          <a:p>
            <a:fld id="{69BF0106-38E7-4A05-9277-B1334DF11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pull dir="l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ingarskoe-pos-r24.gosweb.gosuslugi.ru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7999"/>
          </a:xfrm>
          <a:prstGeom prst="rect">
            <a:avLst/>
          </a:prstGeom>
        </p:spPr>
      </p:pic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572000" y="4350006"/>
            <a:ext cx="4320480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решению совета Ингарского сельского поселения Приволжского муниципального района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 бюджете Ингарского сельского поселения Приволжского муниципального района на 2025 год и плановый период 2026 и 2027 годов»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275856" y="2044298"/>
            <a:ext cx="547260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</a:t>
            </a:r>
            <a:endParaRPr kumimoji="0" lang="ru-RU" sz="9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400" b="1" i="1" u="none" strike="noStrike" spc="50" normalizeH="0" baseline="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ГРАЖДАН </a:t>
            </a:r>
            <a:endParaRPr kumimoji="0" lang="ru-RU" sz="700" b="1" i="0" u="none" strike="noStrike" spc="50" normalizeH="0" baseline="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9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620000" algn="l"/>
              </a:tabLst>
            </a:pPr>
            <a:endParaRPr kumimoji="0" lang="ru-RU" sz="20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-17140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841521"/>
              </p:ext>
            </p:extLst>
          </p:nvPr>
        </p:nvGraphicFramePr>
        <p:xfrm>
          <a:off x="251520" y="908720"/>
          <a:ext cx="8712968" cy="611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440"/>
                <a:gridCol w="1440160"/>
                <a:gridCol w="949528"/>
                <a:gridCol w="1033742"/>
                <a:gridCol w="132909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Утверждено решением Совета Ингарского сельского поселения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(первоначально)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</a:rPr>
                        <a:t>Предусмотрено проектом решения Совета Ингарского сельского поселения</a:t>
                      </a:r>
                      <a:endParaRPr lang="ru-RU" sz="1400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74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2024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2025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2026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2027</a:t>
                      </a:r>
                      <a:endParaRPr lang="ru-RU" i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5722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доходы физических лиц, всего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345,40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364,70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383,65</a:t>
                      </a:r>
                      <a:endParaRPr lang="ru-RU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402,90</a:t>
                      </a:r>
                      <a:endParaRPr lang="ru-RU" b="1" dirty="0"/>
                    </a:p>
                  </a:txBody>
                  <a:tcPr anchor="ctr"/>
                </a:tc>
              </a:tr>
              <a:tr h="115628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Налог на доходы физических лиц с доходов, источником которых является налоговый агент, за исключением доходов, в отношении которых исчисление и уплата налога осуществляются в соответствии со статьями 227, 227.1 и 228 Налогового кодекса Российской Федерации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270,50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339,15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356,80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374,70</a:t>
                      </a:r>
                      <a:endParaRPr lang="ru-RU" dirty="0"/>
                    </a:p>
                  </a:txBody>
                  <a:tcPr anchor="ctr"/>
                </a:tc>
              </a:tr>
              <a:tr h="133571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Налог на доходы физических лиц с доходов, полученных от осуществления деятельности физическими лицами, зарегистрированными в качестве индивидуальных предпринимателей, нотариусов, занимающихся частной практикой, адвокатов, учредивших адвокатские кабинеты и других лиц, занимающихся частной практикой в соответствии со статьей 227 Налогового кодекса Российской Федерации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68,70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7,90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8,30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8,70</a:t>
                      </a:r>
                      <a:endParaRPr lang="ru-RU" dirty="0"/>
                    </a:p>
                  </a:txBody>
                  <a:tcPr anchor="ctr"/>
                </a:tc>
              </a:tr>
              <a:tr h="68784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НДФЛ с доходов, полученных физическими лицами в соответствии со статьей 228 Налогового кодекса РФ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6,20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17,65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18,55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19,50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riginal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692697"/>
            <a:ext cx="9144000" cy="61653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43608" y="260648"/>
            <a:ext cx="7239931" cy="1754326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Налог на имущество</a:t>
            </a:r>
          </a:p>
          <a:p>
            <a:pPr algn="ctr"/>
            <a:r>
              <a:rPr lang="ru-RU" sz="5400" b="1" dirty="0" smtClean="0">
                <a:ln w="50800"/>
                <a:solidFill>
                  <a:srgbClr val="0070C0"/>
                </a:solidFill>
              </a:rPr>
              <a:t> физических лиц</a:t>
            </a:r>
            <a:endParaRPr lang="ru-RU" sz="5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50912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2025 - 714,0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522920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2026 – 730,0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5949280"/>
            <a:ext cx="7733174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2027 – 739,0 тыс.руб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684404" y="3284984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100%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39972652general_pages_i50245_socialno_nezashchishchennye_jiteli_syol_marksovskogo_raiona_poluchili_lgoty_po_zemelnomu_nalogu.jpg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10000"/>
          </a:blip>
          <a:stretch>
            <a:fillRect/>
          </a:stretch>
        </p:blipFill>
        <p:spPr>
          <a:xfrm>
            <a:off x="0" y="1412776"/>
            <a:ext cx="9144000" cy="544522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404664"/>
            <a:ext cx="7560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Земельный</a:t>
            </a:r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налог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35262" y="1844824"/>
            <a:ext cx="5847050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2025 год – 980,00</a:t>
            </a:r>
            <a:r>
              <a:rPr lang="ru-RU" sz="3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тыс.руб</a:t>
            </a:r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2026 </a:t>
            </a:r>
            <a:r>
              <a:rPr lang="ru-RU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год – 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980,00 тыс.руб.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2027 год – 980,00 тыс.руб.</a:t>
            </a:r>
            <a:endParaRPr lang="ru-RU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Рисунок 5" descr="9tsWejio7bM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4077072"/>
            <a:ext cx="2913137" cy="25474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0232" y="4496278"/>
            <a:ext cx="20056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100%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56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132856"/>
            <a:ext cx="5196408" cy="2922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454944" y="332656"/>
            <a:ext cx="66770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Налоги на </a:t>
            </a:r>
          </a:p>
          <a:p>
            <a:pPr algn="ctr"/>
            <a:r>
              <a:rPr lang="ru-RU" sz="54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совокупный доход</a:t>
            </a:r>
            <a:endParaRPr lang="ru-RU" sz="54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6629" y="5085184"/>
            <a:ext cx="739260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Единый сельскохозяйственный 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налог запланирован в 2025г.</a:t>
            </a:r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размере -13,5тыс. </a:t>
            </a: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</a:t>
            </a:r>
            <a:r>
              <a:rPr lang="ru-RU" sz="16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уб</a:t>
            </a:r>
            <a:r>
              <a:rPr lang="ru-RU" sz="3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., </a:t>
            </a: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2026 г – 14,10тыс.руб.,в 2027 г -14,70 тыс.руб.</a:t>
            </a:r>
            <a:endParaRPr lang="ru-RU" sz="1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8" y="-1623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4797152"/>
            <a:ext cx="6866367" cy="243143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2025 году –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357,19</a:t>
            </a:r>
            <a:r>
              <a:rPr lang="ru-RU" sz="3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тыс.руб</a:t>
            </a:r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 2026 году по 49,30 тыс.руб.</a:t>
            </a:r>
          </a:p>
          <a:p>
            <a:pPr algn="ctr"/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2027 году – 50,80 тыс.руб.</a:t>
            </a:r>
          </a:p>
          <a:p>
            <a:pPr algn="ctr"/>
            <a:endParaRPr lang="ru-RU" sz="3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nance_maj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3462" cy="685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3568" y="548680"/>
            <a:ext cx="79118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Неналоговые доходы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412781"/>
              </p:ext>
            </p:extLst>
          </p:nvPr>
        </p:nvGraphicFramePr>
        <p:xfrm>
          <a:off x="1043608" y="1503644"/>
          <a:ext cx="7272808" cy="501598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20280"/>
                <a:gridCol w="1656184"/>
                <a:gridCol w="1008112"/>
                <a:gridCol w="864096"/>
                <a:gridCol w="1224136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Утверждено решением Совета</a:t>
                      </a:r>
                      <a:endParaRPr lang="ru-RU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Предусмотрено проектом решения Совета</a:t>
                      </a:r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 anchor="ctr"/>
                </a:tc>
              </a:tr>
              <a:tr h="13228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Получаемые</a:t>
                      </a:r>
                      <a:r>
                        <a:rPr lang="ru-RU" sz="1400" baseline="0" dirty="0" smtClean="0"/>
                        <a:t> в виде арендной платы , а также средства от продажи права на заключение договоров аренды земли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6,50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доходы от оказания платных услуг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33,00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39,50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возмещения расходов, понесенных в связи с эксплуатацией имущества сельских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267,38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310,89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Прочие неналоговые доходы бюджетных поселений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4,8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e5e9994dfceea3844999360c2ff60dc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6720"/>
            <a:ext cx="9144000" cy="643128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36655" y="3205142"/>
            <a:ext cx="8712968" cy="2369880"/>
          </a:xfrm>
          <a:prstGeom prst="rect">
            <a:avLst/>
          </a:prstGeom>
          <a:solidFill>
            <a:schemeClr val="accent5">
              <a:alpha val="74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Областной </a:t>
            </a:r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</a:t>
            </a:r>
            <a:endParaRPr lang="ru-RU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Tx/>
              <a:buChar char="-"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дотации бюджетам бюджетной системы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2025- 13962,02т.руб.,2026-12176,25т.руб.,2027-9881,85т.руб.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субсидии бюджетам сельских поселений –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 г – 318,00 </a:t>
            </a: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руб.(на укрепление материально технической базы муниципальных учреждений культуры, на борьбу с борщевиком).</a:t>
            </a:r>
          </a:p>
          <a:p>
            <a:endParaRPr lang="ru-RU" sz="20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6329" name="AutoShape 9"/>
          <p:cNvSpPr>
            <a:spLocks noChangeArrowheads="1"/>
          </p:cNvSpPr>
          <p:nvPr/>
        </p:nvSpPr>
        <p:spPr bwMode="auto">
          <a:xfrm>
            <a:off x="179512" y="260648"/>
            <a:ext cx="8766051" cy="1008112"/>
          </a:xfrm>
          <a:prstGeom prst="plaque">
            <a:avLst>
              <a:gd name="adj" fmla="val 16667"/>
            </a:avLst>
          </a:prstGeom>
          <a:solidFill>
            <a:srgbClr val="FFFFFF">
              <a:alpha val="58000"/>
            </a:srgbClr>
          </a:solidFill>
          <a:ln w="95250">
            <a:solidFill>
              <a:srgbClr val="FFFFCC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безвозмездных поступлений в бюджет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2025 год и на плановый период 2026 и 2027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-1654536"/>
            <a:ext cx="184731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83034" y="21189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			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0" y="980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845" y="1567556"/>
            <a:ext cx="8712968" cy="1446550"/>
          </a:xfrm>
          <a:prstGeom prst="rect">
            <a:avLst/>
          </a:prstGeom>
          <a:solidFill>
            <a:schemeClr val="accent5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Федеральный бюджет</a:t>
            </a:r>
          </a:p>
          <a:p>
            <a:pPr>
              <a:buFontTx/>
              <a:buChar char="-"/>
            </a:pPr>
            <a:r>
              <a:rPr lang="ru-RU" sz="2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субвенции бюджетам поселений на осуществление первичного воинского учета на территориях, где отсутствуют военные комиссариаты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 2025-412,22 т.руб.,2026-449,50т.руб.,2027-465,11т.руб.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260648"/>
            <a:ext cx="6677025" cy="1637481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Параметры расходной части бюджета</a:t>
            </a:r>
          </a:p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Ингарского сельского поселения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на 2025 год </a:t>
            </a:r>
          </a:p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latin typeface="Times New Roman"/>
                <a:cs typeface="Times New Roman"/>
              </a:rPr>
              <a:t>и на плановый период 2026и 2027гг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131840" y="3284984"/>
            <a:ext cx="511256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 – 20091,65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9832" y="4221088"/>
            <a:ext cx="54006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2026 – 14782,80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5195502"/>
            <a:ext cx="549122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2027 – 12534,36 тыс.руб.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188640"/>
            <a:ext cx="6912768" cy="8446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 бюджета Ингарского сельского поселения Приволжского муниципального района по разделам в 2025-2027годах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425023"/>
              </p:ext>
            </p:extLst>
          </p:nvPr>
        </p:nvGraphicFramePr>
        <p:xfrm>
          <a:off x="539550" y="1397000"/>
          <a:ext cx="8352929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0481"/>
                <a:gridCol w="1611968"/>
                <a:gridCol w="1245612"/>
                <a:gridCol w="1044749"/>
                <a:gridCol w="108011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</a:rPr>
                        <a:t>Наименование раздела</a:t>
                      </a:r>
                      <a:endParaRPr lang="ru-RU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</a:p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</a:rPr>
                        <a:t>в действующей редакции)</a:t>
                      </a:r>
                      <a:endParaRPr lang="ru-RU" sz="9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2025 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 год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2026год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7005,33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7113,53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6746,06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6154,03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Мобилизационная и вневойсковая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подготовка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345,75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412,22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449,50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465,11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 безопасность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и правоохранительная деятельность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190,00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150,00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Национальная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</a:rPr>
                        <a:t> экономика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3865,89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2732,38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Жилищно-коммунальное хозяйство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4086,96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2704,11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1107,71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1283,85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Образование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8,00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Культура, кинематография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14904,09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6319,41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5797,53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3949,37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Социальная политика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552,00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</a:rPr>
                        <a:t>Физическая культура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100,00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30,0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всего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31060,03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20091,65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14782,80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12534,36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956376" y="1162001"/>
            <a:ext cx="648073" cy="203919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 dirty="0" smtClean="0">
              <a:solidFill>
                <a:schemeClr val="tx1"/>
              </a:solidFill>
            </a:endParaRPr>
          </a:p>
          <a:p>
            <a:pPr algn="ctr"/>
            <a:endParaRPr lang="ru-RU" sz="900" dirty="0">
              <a:solidFill>
                <a:schemeClr val="tx1"/>
              </a:solidFill>
            </a:endParaRPr>
          </a:p>
          <a:p>
            <a:pPr algn="ctr"/>
            <a:r>
              <a:rPr lang="ru-RU" sz="900" smtClean="0">
                <a:solidFill>
                  <a:schemeClr val="tx1"/>
                </a:solidFill>
              </a:rPr>
              <a:t>Тыс.руб</a:t>
            </a:r>
            <a:r>
              <a:rPr lang="ru-RU" smtClean="0"/>
              <a:t>.7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27036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emeen-budj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652198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67744" y="332656"/>
            <a:ext cx="6677025" cy="701377"/>
          </a:xfrm>
          <a:prstGeom prst="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211"/>
              </a:avLst>
            </a:prstTxWarp>
          </a:bodyPr>
          <a:lstStyle/>
          <a:p>
            <a:pPr algn="ctr" rtl="0"/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Норматив на содержании ОМСУ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332656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18002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0" y="371703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120791320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3171825"/>
            <a:ext cx="3810000" cy="3686175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351025"/>
              </p:ext>
            </p:extLst>
          </p:nvPr>
        </p:nvGraphicFramePr>
        <p:xfrm>
          <a:off x="2771800" y="3068960"/>
          <a:ext cx="6096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584176"/>
                <a:gridCol w="1584176"/>
                <a:gridCol w="15594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2023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2024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2025</a:t>
                      </a:r>
                      <a:endParaRPr lang="ru-RU" sz="2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Численность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2940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2945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2919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Норматив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2257,7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2595,4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2763,4</a:t>
                      </a:r>
                      <a:endParaRPr lang="ru-RU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Сумма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6637,64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7054,5</a:t>
                      </a:r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8066,36</a:t>
                      </a:r>
                      <a:endParaRPr lang="ru-RU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1115616" y="548680"/>
            <a:ext cx="7488832" cy="3096344"/>
          </a:xfrm>
          <a:prstGeom prst="snip1Rect">
            <a:avLst>
              <a:gd name="adj" fmla="val 48183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47000">
                <a:srgbClr val="E6E6E6"/>
              </a:gs>
            </a:gsLst>
            <a:lin ang="5400000" scaled="0"/>
          </a:gradFill>
          <a:ln w="3175">
            <a:solidFill>
              <a:srgbClr val="EAF1D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бюджета разработан в соответствии с бюджетным и налоговым обязательством РФ, порядком составления бюджета Ингарского сельского поселения на 2025 год и плановый период 2026 и 2027 годов на основе: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827584" y="3140968"/>
            <a:ext cx="6912768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4000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 cmpd="sng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ежегодного послания Президента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Федеральному Собранию РФ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3" name="Rectangle 15"/>
          <p:cNvSpPr>
            <a:spLocks noChangeArrowheads="1"/>
          </p:cNvSpPr>
          <p:nvPr/>
        </p:nvSpPr>
        <p:spPr bwMode="auto">
          <a:xfrm>
            <a:off x="0" y="90872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1043608" y="4077072"/>
            <a:ext cx="7128792" cy="1296144"/>
          </a:xfrm>
          <a:prstGeom prst="corner">
            <a:avLst/>
          </a:prstGeom>
          <a:gradFill rotWithShape="1">
            <a:gsLst>
              <a:gs pos="0">
                <a:srgbClr val="FFFFCC">
                  <a:alpha val="60001"/>
                </a:srgbClr>
              </a:gs>
              <a:gs pos="100000">
                <a:srgbClr val="FFFFCC">
                  <a:gamma/>
                  <a:tint val="7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прогноза социально-экономического развития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475656" y="5085184"/>
            <a:ext cx="6984776" cy="1224136"/>
          </a:xfrm>
          <a:prstGeom prst="corner">
            <a:avLst/>
          </a:prstGeom>
          <a:gradFill rotWithShape="1">
            <a:gsLst>
              <a:gs pos="0">
                <a:srgbClr val="FFFFCC">
                  <a:alpha val="70000"/>
                </a:srgbClr>
              </a:gs>
              <a:gs pos="100000">
                <a:srgbClr val="FFFFCC">
                  <a:gamma/>
                  <a:tint val="33725"/>
                  <a:invGamma/>
                </a:srgbClr>
              </a:gs>
            </a:gsLst>
            <a:lin ang="5400000" scaled="1"/>
          </a:gradFill>
          <a:ln w="2540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муниципальных программ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5F497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Ингарского сельского поселения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383758"/>
            <a:ext cx="91440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2400" dirty="0"/>
              <a:t> </a:t>
            </a:r>
          </a:p>
          <a:p>
            <a:pPr algn="ctr"/>
            <a:r>
              <a:rPr lang="ru-RU" sz="2000" b="1" dirty="0" smtClean="0"/>
              <a:t>Главным </a:t>
            </a:r>
            <a:r>
              <a:rPr lang="ru-RU" sz="2000" b="1" dirty="0"/>
              <a:t>инструментом, который призван обеспечить повышение результативности и эффективности бюджетных расходов, ориентированности на достижение целей муниципального управления, остаются муниципальные программы.</a:t>
            </a:r>
            <a:endParaRPr lang="ru-RU" altLang="ru-RU" sz="2000" b="1" dirty="0">
              <a:latin typeface="Arial" charset="0"/>
              <a:ea typeface="Calibri" pitchFamily="34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328498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accent2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78516"/>
              </p:ext>
            </p:extLst>
          </p:nvPr>
        </p:nvGraphicFramePr>
        <p:xfrm>
          <a:off x="395536" y="2276872"/>
          <a:ext cx="8568953" cy="3827748"/>
        </p:xfrm>
        <a:graphic>
          <a:graphicData uri="http://schemas.openxmlformats.org/drawingml/2006/table">
            <a:tbl>
              <a:tblPr/>
              <a:tblGrid>
                <a:gridCol w="5853155"/>
                <a:gridCol w="905266"/>
                <a:gridCol w="905266"/>
                <a:gridCol w="905266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Наименование муниципальной программы Ингарского сельского поселения</a:t>
                      </a: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2025 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2027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Повышение эффективности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деятельности органов местного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самоуправления в Ингарском сельском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поселении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327,00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109,00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109,00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Пожарная безопасность и защита населения Ингарского 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150,00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Благоустройство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территории Ингарского </a:t>
                      </a: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сельского поселения Приволжского муниципального района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2466,46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1107,71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1283,85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893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Управление и распоряжение муниципальным имуществом в Ингарском 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10,00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00,00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022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Развитие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культуры,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физической культуры и спорта в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Ингарском</a:t>
                      </a:r>
                      <a:r>
                        <a:rPr lang="ru-RU" sz="1600" b="1" baseline="0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сельском поселении 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solidFill>
                            <a:srgbClr val="0F243E"/>
                          </a:solidFill>
                          <a:latin typeface="Times New Roman"/>
                          <a:ea typeface="Calibri"/>
                        </a:rPr>
                        <a:t>6419,41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5827,53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3979,37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189" marR="441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40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323529" y="1556792"/>
            <a:ext cx="8578378" cy="266429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D5">
                  <a:gamma/>
                  <a:tint val="33333"/>
                  <a:invGamma/>
                </a:srgbClr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программы  является: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необходимых условий для эффективной реализации органами местного самоуправления полномочий по решению вопросов местного значения;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уровня профессионализма выборных должностных лиц, служащих и муниципальных служащих органов местного самоуправления Ингарского сельского поселения;</a:t>
            </a:r>
          </a:p>
          <a:p>
            <a:r>
              <a:rPr lang="ru-RU" sz="1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-повышение </a:t>
            </a:r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доверия граждан к муниципальной службе, обеспечение открытости и прозрачности муниципальной службы;</a:t>
            </a:r>
          </a:p>
          <a:p>
            <a:r>
              <a:rPr lang="ru-RU" sz="1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создание единой муниципальной информационной системы; развитие материально-технической базы органов местного самоуправления поселения.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5125" algn="l"/>
                <a:tab pos="4625975" algn="ctr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251520" y="260649"/>
            <a:ext cx="8640960" cy="1224136"/>
          </a:xfrm>
          <a:prstGeom prst="round2DiagRect">
            <a:avLst>
              <a:gd name="adj1" fmla="val 4115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«Повышение эффективности бюджетных расходов на развитие местного самоуправления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 сельском поселении»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375414"/>
              </p:ext>
            </p:extLst>
          </p:nvPr>
        </p:nvGraphicFramePr>
        <p:xfrm>
          <a:off x="260947" y="4365104"/>
          <a:ext cx="8640960" cy="2344226"/>
        </p:xfrm>
        <a:graphic>
          <a:graphicData uri="http://schemas.openxmlformats.org/drawingml/2006/table">
            <a:tbl>
              <a:tblPr/>
              <a:tblGrid>
                <a:gridCol w="4893153"/>
                <a:gridCol w="1249269"/>
                <a:gridCol w="1249269"/>
                <a:gridCol w="1249269"/>
              </a:tblGrid>
              <a:tr h="183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2025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 smtClean="0">
                          <a:latin typeface="Times New Roman"/>
                          <a:ea typeface="Calibri"/>
                        </a:rPr>
                        <a:t>2027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197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1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4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18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632423"/>
                          </a:solidFill>
                          <a:latin typeface="Times New Roman"/>
                          <a:ea typeface="Calibri"/>
                        </a:rPr>
                        <a:t>226,00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216,00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210,00</a:t>
                      </a:r>
                      <a:endParaRPr lang="ru-RU" sz="2000" b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2693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0" dirty="0">
                          <a:latin typeface="Times New Roman"/>
                          <a:ea typeface="Calibri"/>
                        </a:rPr>
                        <a:t>в том числе:</a:t>
                      </a:r>
                      <a:endParaRPr lang="ru-RU" sz="1100" b="1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0" dirty="0"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местного самоуправления в Ингарском сельском поселении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27,00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9,00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  <a:tr h="63070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</a:t>
                      </a:r>
                      <a:r>
                        <a:rPr lang="ru-RU" sz="1800" i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8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Информационная открытость и информатизация органа местного самоуправления Ингарского сельского поселения</a:t>
                      </a:r>
                      <a:r>
                        <a:rPr lang="ru-RU" sz="14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14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100,00</a:t>
                      </a:r>
                      <a:endParaRPr lang="ru-RU" sz="2000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56055" marR="560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251520" y="1580349"/>
            <a:ext cx="8568952" cy="1200580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Целью муниципальной программы  является: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первичных мер безопасности в границах Ингарского сельского поселения;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-сокращение количества пожаров, снижение материального ущерба от пожаров, уменьшение гибели людей на территории сельского поселения.</a:t>
            </a:r>
            <a:r>
              <a:rPr kumimoji="0" lang="ru-RU" sz="3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3131840" y="2780928"/>
            <a:ext cx="55446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</a:t>
            </a:r>
            <a:r>
              <a:rPr kumimoji="0" lang="ru-RU" sz="3200" b="1" i="1" u="none" strike="noStrike" cap="none" normalizeH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150,0 тыс. 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2026 -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100,0 тыс.руб.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i="1" dirty="0" smtClean="0">
                <a:solidFill>
                  <a:srgbClr val="632423"/>
                </a:solidFill>
                <a:latin typeface="Times New Roman" pitchFamily="18" charset="0"/>
                <a:cs typeface="Times New Roman" pitchFamily="18" charset="0"/>
              </a:rPr>
              <a:t>2027  - 100,0 тыс.руб.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46" name="Oval 6"/>
          <p:cNvSpPr>
            <a:spLocks noChangeArrowheads="1"/>
          </p:cNvSpPr>
          <p:nvPr/>
        </p:nvSpPr>
        <p:spPr bwMode="auto">
          <a:xfrm>
            <a:off x="251520" y="-1"/>
            <a:ext cx="8424936" cy="1431533"/>
          </a:xfrm>
          <a:prstGeom prst="round2DiagRect">
            <a:avLst>
              <a:gd name="adj1" fmla="val 42979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latin typeface="Calibri" pitchFamily="34" charset="0"/>
                <a:cs typeface="Arial" pitchFamily="34" charset="0"/>
              </a:rPr>
              <a:t>Муниципальная программа «Пожарная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безопасность </a:t>
            </a:r>
            <a:r>
              <a:rPr lang="ru-RU" sz="2400" b="1" dirty="0">
                <a:latin typeface="Calibri" pitchFamily="34" charset="0"/>
                <a:cs typeface="Arial" pitchFamily="34" charset="0"/>
              </a:rPr>
              <a:t>и защита населения Ингарского сельского </a:t>
            </a:r>
            <a:r>
              <a:rPr lang="ru-RU" sz="2400" b="1" dirty="0" smtClean="0">
                <a:latin typeface="Calibri" pitchFamily="34" charset="0"/>
                <a:cs typeface="Arial" pitchFamily="34" charset="0"/>
              </a:rPr>
              <a:t>поселения Приволжского муниципального района»</a:t>
            </a:r>
            <a:endParaRPr lang="ru-RU" sz="2400" b="1" dirty="0"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3284984"/>
            <a:ext cx="2952328" cy="295232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cat51975e3d8c51b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49898" y="2922390"/>
            <a:ext cx="5364088" cy="3463314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096a37e0eb2525f82b2066a6749310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1196752"/>
            <a:ext cx="4860032" cy="279451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395536" y="260648"/>
            <a:ext cx="8424936" cy="1417637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Благоустройство территории Ингарского сельского поселения Приволжского муниципального района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45901" y="1772816"/>
            <a:ext cx="8998099" cy="4923928"/>
          </a:xfrm>
          <a:prstGeom prst="roundRect">
            <a:avLst/>
          </a:prstGeom>
          <a:gradFill flip="none" rotWithShape="1">
            <a:gsLst>
              <a:gs pos="0">
                <a:schemeClr val="bg1">
                  <a:alpha val="69000"/>
                </a:schemeClr>
              </a:gs>
              <a:gs pos="100000">
                <a:schemeClr val="bg1">
                  <a:alpha val="37000"/>
                </a:schemeClr>
              </a:gs>
            </a:gsLst>
            <a:lin ang="5400000" scaled="1"/>
            <a:tileRect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Целями муниципальной программы являются: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уровня благоустройства и санитарного содержания населенных пунктов Ингарского сельского поселения Приволжского муниципального района;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-активизация работ по благоустройству территории поселения в границах населенных пунктов, строительству и реконструкции систем наружного освещения улиц населенных пунктов;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-развитие и поддержка инициатив жителей населенных пунктов по благоустройству, санитарной очистке придомовых территорий;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-повышение общего уровня благоустройства поселения.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107933"/>
              </p:ext>
            </p:extLst>
          </p:nvPr>
        </p:nvGraphicFramePr>
        <p:xfrm>
          <a:off x="539552" y="2060848"/>
          <a:ext cx="8208914" cy="3386556"/>
        </p:xfrm>
        <a:graphic>
          <a:graphicData uri="http://schemas.openxmlformats.org/drawingml/2006/table">
            <a:tbl>
              <a:tblPr/>
              <a:tblGrid>
                <a:gridCol w="4040528"/>
                <a:gridCol w="1389462"/>
                <a:gridCol w="1389462"/>
                <a:gridCol w="1389462"/>
              </a:tblGrid>
              <a:tr h="327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i="1" dirty="0" smtClean="0">
                          <a:latin typeface="Times New Roman"/>
                          <a:ea typeface="Calibri"/>
                        </a:rPr>
                        <a:t>2027</a:t>
                      </a:r>
                      <a:endParaRPr lang="ru-RU" sz="16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64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>
                          <a:latin typeface="Times New Roman"/>
                          <a:ea typeface="Calibri"/>
                        </a:rPr>
                        <a:t>1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>
                          <a:latin typeface="Times New Roman"/>
                          <a:ea typeface="Calibri"/>
                        </a:rPr>
                        <a:t>2</a:t>
                      </a: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3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i="1" dirty="0" smtClean="0">
                          <a:latin typeface="Times New Roman"/>
                          <a:ea typeface="Calibri"/>
                        </a:rPr>
                        <a:t>4</a:t>
                      </a:r>
                      <a:endParaRPr lang="ru-RU" sz="1000" b="1" i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>
                          <a:latin typeface="Times New Roman"/>
                          <a:ea typeface="Calibri"/>
                        </a:rPr>
                        <a:t>Всего</a:t>
                      </a:r>
                      <a:endParaRPr lang="ru-RU" sz="2000" b="1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1071,48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1107,71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1283,85</a:t>
                      </a:r>
                      <a:endParaRPr lang="ru-RU" sz="2000" b="1" i="1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340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300" b="1" dirty="0"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«Содержание сетей уличного освещения в Ингарском сельском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поселении»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1804,29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1059,71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1241,10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905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Подпрограмма «Прочие мероприятия по благоустройству Ингарского сельского поселения </a:t>
                      </a: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»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662,17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48,00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42,75</a:t>
                      </a:r>
                      <a:endParaRPr lang="ru-RU" sz="20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9483" marR="494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683568" y="692696"/>
            <a:ext cx="8208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реализацию программы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bla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16632"/>
            <a:ext cx="2448272" cy="1956349"/>
          </a:xfrm>
          <a:prstGeom prst="rect">
            <a:avLst/>
          </a:prstGeom>
          <a:effectLst>
            <a:outerShdw blurRad="63500" sx="102000" sy="102000" algn="ctr" rotWithShape="0">
              <a:schemeClr val="bg1">
                <a:alpha val="91000"/>
              </a:scheme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249713" y="2060848"/>
            <a:ext cx="8496944" cy="1817687"/>
          </a:xfrm>
          <a:prstGeom prst="roundRect">
            <a:avLst/>
          </a:prstGeom>
          <a:solidFill>
            <a:srgbClr val="FFFFFF"/>
          </a:soli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Основными целями программы  являются создание условий для эффективного управления и распоряжения муниципальным имуществом.</a:t>
            </a:r>
            <a:endParaRPr kumimoji="0" lang="ru-RU" sz="11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Oval 3"/>
          <p:cNvSpPr>
            <a:spLocks noChangeArrowheads="1"/>
          </p:cNvSpPr>
          <p:nvPr/>
        </p:nvSpPr>
        <p:spPr bwMode="auto">
          <a:xfrm>
            <a:off x="620713" y="457200"/>
            <a:ext cx="8093075" cy="1431925"/>
          </a:xfrm>
          <a:prstGeom prst="round2DiagRect">
            <a:avLst>
              <a:gd name="adj1" fmla="val 50000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Муниципальная программа 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Управление и распоряжение муниципальным имуществом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Ингарском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сельском поселении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3528" y="4147519"/>
            <a:ext cx="8496944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направления и мероприятия муниципальной программы: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dirty="0"/>
              <a:t>- </a:t>
            </a:r>
            <a:r>
              <a:rPr lang="ru-RU" sz="1600" dirty="0" smtClean="0"/>
              <a:t>работы </a:t>
            </a:r>
            <a:r>
              <a:rPr lang="ru-RU" sz="1600" dirty="0"/>
              <a:t>по изготовлению технической документации на объекты недвижимого имущества (технические планы, кадастровые паспорта</a:t>
            </a:r>
            <a:r>
              <a:rPr lang="ru-RU" sz="1600" dirty="0" smtClean="0"/>
              <a:t>),; </a:t>
            </a:r>
            <a:endParaRPr lang="ru-RU" sz="1600" dirty="0"/>
          </a:p>
          <a:p>
            <a:r>
              <a:rPr lang="ru-RU" sz="1600" dirty="0"/>
              <a:t>- работ по оценке стоимости объектов недвижимого и движимого имущества муниципальной </a:t>
            </a:r>
            <a:r>
              <a:rPr lang="ru-RU" sz="1600" dirty="0" smtClean="0"/>
              <a:t>собственности. </a:t>
            </a:r>
            <a:endParaRPr lang="ru-RU" sz="1600" dirty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2025–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10,00 тыс.руб.2026 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-0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  2027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 тыс.руб.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37617" y="2033464"/>
            <a:ext cx="8496944" cy="4824536"/>
          </a:xfrm>
          <a:prstGeom prst="roundRect">
            <a:avLst/>
          </a:prstGeom>
          <a:gradFill rotWithShape="1">
            <a:gsLst>
              <a:gs pos="0">
                <a:srgbClr val="FFFFD5"/>
              </a:gs>
              <a:gs pos="100000">
                <a:srgbClr val="FFFFFF"/>
              </a:gs>
            </a:gsLst>
            <a:lin ang="5400000" scaled="1"/>
          </a:gradFill>
          <a:ln w="63500">
            <a:solidFill>
              <a:srgbClr val="9BBB5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Целью муниципальной программы является: 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сохранение исторического и культурного наследия Ингарского сельского поселения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lang="ru-RU" sz="1600" dirty="0" smtClean="0">
                <a:latin typeface="Calibri" pitchFamily="34" charset="0"/>
                <a:cs typeface="Arial" pitchFamily="34" charset="0"/>
              </a:rPr>
              <a:t>-с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оздание и укрепление единого культурного пространства, создание условий для равной доступности культурных благ, информационных ресурсов, услуг учреждения культуры</a:t>
            </a:r>
            <a:r>
              <a:rPr lang="ru-RU" sz="1600" dirty="0" smtClean="0">
                <a:latin typeface="Calibri" pitchFamily="34" charset="0"/>
                <a:cs typeface="Arial" pitchFamily="34" charset="0"/>
              </a:rPr>
              <a:t> и для самореализации населения;</a:t>
            </a:r>
            <a:endParaRPr lang="ru-RU" sz="1600" dirty="0">
              <a:latin typeface="Calibri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-создание условий для сохранения и развития культурного и духовного потенциала населения  Ингарского сельского поселения;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-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повышение привлекательности Ингарского сельского поселения, как центра культуры и досуга;</a:t>
            </a:r>
          </a:p>
          <a:p>
            <a:r>
              <a:rPr lang="ru-RU" sz="1600" dirty="0" smtClean="0">
                <a:latin typeface="Calibri" pitchFamily="34" charset="0"/>
                <a:cs typeface="Arial" pitchFamily="34" charset="0"/>
              </a:rPr>
              <a:t>- </a:t>
            </a:r>
            <a:r>
              <a:rPr lang="ru-RU" sz="1600" dirty="0">
                <a:latin typeface="Calibri" pitchFamily="34" charset="0"/>
                <a:cs typeface="Arial" pitchFamily="34" charset="0"/>
              </a:rPr>
              <a:t>Комплексное решение проблем физического воспитания населения в Ингарском сельском поселении;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у подрастающего поколения осознанной потребности в занятиях спортом;</a:t>
            </a:r>
          </a:p>
          <a:p>
            <a:r>
              <a:rPr lang="ru-RU" sz="1600" dirty="0">
                <a:latin typeface="Calibri" pitchFamily="34" charset="0"/>
                <a:cs typeface="Arial" pitchFamily="34" charset="0"/>
              </a:rPr>
              <a:t>- Формирование здорового образа жизни населения, и особенно молодежи, через развитие физической культуры и спорта.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39552" y="188640"/>
            <a:ext cx="8093075" cy="1368152"/>
          </a:xfrm>
          <a:prstGeom prst="round2DiagRect">
            <a:avLst>
              <a:gd name="adj1" fmla="val 39768"/>
              <a:gd name="adj2" fmla="val 0"/>
            </a:avLst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632423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Муниципальная программа «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Развитие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культуры,физической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культуры и спорта в Ингарском сельском поселении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Calibri" pitchFamily="34" charset="0"/>
                <a:cs typeface="Arial" pitchFamily="34" charset="0"/>
              </a:rPr>
              <a:t>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1470523_5152557_mask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980728"/>
            <a:ext cx="2438400" cy="2582416"/>
          </a:xfrm>
          <a:prstGeom prst="rect">
            <a:avLst/>
          </a:prstGeom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395536" y="414536"/>
            <a:ext cx="8352928" cy="2962349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Достижение указанных целей обеспечивается решением следующих задач муниципальной программы: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развитие  культурно-досуговой  деятельности;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улучшение материально-технической базы  учреждения культуры;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необходимых условий для эффективной реализации муниципальной программы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63242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Расходы местного бюджета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тыс. рублей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74781"/>
              </p:ext>
            </p:extLst>
          </p:nvPr>
        </p:nvGraphicFramePr>
        <p:xfrm>
          <a:off x="323528" y="2852936"/>
          <a:ext cx="8568952" cy="2243968"/>
        </p:xfrm>
        <a:graphic>
          <a:graphicData uri="http://schemas.openxmlformats.org/drawingml/2006/table">
            <a:tbl>
              <a:tblPr/>
              <a:tblGrid>
                <a:gridCol w="5544616"/>
                <a:gridCol w="1008112"/>
                <a:gridCol w="1080120"/>
                <a:gridCol w="936104"/>
              </a:tblGrid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Наименование подпрограммы</a:t>
                      </a: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2025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2026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2027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Всего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6419,41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5827,53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3979,37</a:t>
                      </a:r>
                      <a:endParaRPr lang="ru-RU" sz="2000" b="1" i="1" dirty="0">
                        <a:solidFill>
                          <a:srgbClr val="FF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85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</a:rPr>
                        <a:t>в том числе:</a:t>
                      </a: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Организация и проведение культурно – досуговых мероприятий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6319,41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5797,53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3949,37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  <a:tr h="660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Подпрограмма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«</a:t>
                      </a: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физической культуры и спорта на территории Ингарского сельского поселения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»</a:t>
                      </a: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100,0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Calibri"/>
                        </a:rPr>
                        <a:t>30,0</a:t>
                      </a:r>
                      <a:endParaRPr lang="ru-RU" sz="2000" b="1" dirty="0">
                        <a:latin typeface="Times New Roman"/>
                        <a:ea typeface="Calibri"/>
                      </a:endParaRPr>
                    </a:p>
                  </a:txBody>
                  <a:tcPr marL="44514" marR="44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EBA"/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 descr="news_139953929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916832"/>
            <a:ext cx="1470486" cy="1283250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zhidaetsya-inflyatsiy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80528" y="1223021"/>
            <a:ext cx="6913659" cy="59671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4339" name="Oval 1"/>
          <p:cNvSpPr>
            <a:spLocks noChangeArrowheads="1"/>
          </p:cNvSpPr>
          <p:nvPr/>
        </p:nvSpPr>
        <p:spPr bwMode="auto">
          <a:xfrm>
            <a:off x="3891379" y="5373216"/>
            <a:ext cx="5283200" cy="1008112"/>
          </a:xfrm>
          <a:prstGeom prst="ellipse">
            <a:avLst/>
          </a:prstGeom>
          <a:gradFill rotWithShape="1">
            <a:gsLst>
              <a:gs pos="0">
                <a:srgbClr val="FFFFFF">
                  <a:alpha val="75998"/>
                </a:srgbClr>
              </a:gs>
              <a:gs pos="100000">
                <a:srgbClr val="FDE9D9"/>
              </a:gs>
            </a:gsLst>
            <a:path path="shape">
              <a:fillToRect l="50000" t="50000" r="50000" b="50000"/>
            </a:path>
          </a:gradFill>
          <a:ln w="101600" cap="rnd">
            <a:solidFill>
              <a:srgbClr val="943634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Более подробно с информацией </a:t>
            </a:r>
            <a:r>
              <a:rPr lang="ru-RU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 бюджете на 2025 год и плановый период 2026 и 2027 года  </a:t>
            </a:r>
            <a:r>
              <a:rPr lang="ru-RU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можно ознакомиться на</a:t>
            </a:r>
          </a:p>
          <a:p>
            <a:pPr algn="ctr"/>
            <a:r>
              <a:rPr lang="ru-RU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официальном сайте: </a:t>
            </a:r>
            <a:r>
              <a:rPr lang="en-US" sz="1000" b="1" dirty="0"/>
              <a:t>ingarskoe-pos-r24.gosweb.gosuslugi.ru</a:t>
            </a:r>
            <a:endParaRPr lang="ru-RU" altLang="ru-RU" sz="10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</a:t>
            </a:r>
            <a:r>
              <a:rPr lang="ru-RU" altLang="ru-RU" sz="1000" b="1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altLang="ru-RU" sz="1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en-US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r03301903</a:t>
            </a:r>
            <a:r>
              <a:rPr lang="ru-RU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@</a:t>
            </a:r>
            <a:r>
              <a:rPr lang="en-US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mail</a:t>
            </a:r>
            <a:r>
              <a:rPr lang="ru-RU" altLang="ru-RU" sz="1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.ru</a:t>
            </a:r>
            <a:endParaRPr lang="ru-RU" altLang="ru-RU" sz="10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40" name="Oval 2"/>
          <p:cNvSpPr>
            <a:spLocks noChangeArrowheads="1"/>
          </p:cNvSpPr>
          <p:nvPr/>
        </p:nvSpPr>
        <p:spPr bwMode="auto">
          <a:xfrm>
            <a:off x="0" y="457201"/>
            <a:ext cx="6961188" cy="1531640"/>
          </a:xfrm>
          <a:prstGeom prst="ellipse">
            <a:avLst/>
          </a:prstGeom>
          <a:gradFill rotWithShape="1">
            <a:gsLst>
              <a:gs pos="0">
                <a:srgbClr val="FFFFFF">
                  <a:alpha val="75000"/>
                </a:srgbClr>
              </a:gs>
              <a:gs pos="100000">
                <a:srgbClr val="FDE9D9"/>
              </a:gs>
            </a:gsLst>
            <a:path path="shape">
              <a:fillToRect l="50000" t="50000" r="50000" b="50000"/>
            </a:path>
          </a:gradFill>
          <a:ln w="101600" cap="rnd">
            <a:solidFill>
              <a:srgbClr val="943634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Объем </a:t>
            </a:r>
            <a:r>
              <a:rPr lang="ru-RU" alt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долга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текущий 2025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плановый период 2026 и 2027 годов составляет </a:t>
            </a:r>
            <a:r>
              <a:rPr lang="ru-RU" altLang="ru-RU" sz="20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0,00 тыс.руб.</a:t>
            </a:r>
            <a:endParaRPr lang="ru-RU" altLang="ru-RU" dirty="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solidFill>
                <a:prstClr val="black"/>
              </a:solidFill>
              <a:latin typeface="Arial" charset="0"/>
              <a:ea typeface="Calibri" pitchFamily="34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endParaRPr lang="ru-RU" altLang="ru-RU" sz="80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WordArt 2"/>
          <p:cNvSpPr>
            <a:spLocks noChangeArrowheads="1" noChangeShapeType="1" noTextEdit="1"/>
          </p:cNvSpPr>
          <p:nvPr/>
        </p:nvSpPr>
        <p:spPr bwMode="auto">
          <a:xfrm>
            <a:off x="395536" y="5661248"/>
            <a:ext cx="8388424" cy="63475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121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4E6128"/>
                    </a:gs>
                    <a:gs pos="100000">
                      <a:srgbClr val="FFF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СПАСИБО ЗА ВНИМАНИЕ!</a:t>
            </a:r>
            <a:endParaRPr lang="ru-RU" sz="3600" kern="10" spc="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4E6128"/>
                  </a:gs>
                  <a:gs pos="100000">
                    <a:srgbClr val="FFFF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pic>
        <p:nvPicPr>
          <p:cNvPr id="3" name="Рисунок 2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63888" y="2132856"/>
            <a:ext cx="5580112" cy="1008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B0F0"/>
                </a:solidFill>
              </a:rPr>
              <a:t>Спасибо за внимание!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244" y="6138547"/>
            <a:ext cx="662473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 бюджетом можно ознакомится на сайте  </a:t>
            </a:r>
            <a:r>
              <a:rPr lang="ru-RU" b="1" u="sng" dirty="0">
                <a:hlinkClick r:id="rId3"/>
              </a:rPr>
              <a:t>https://ingarskoe-pos-r24.gosweb.gosuslugi.ru</a:t>
            </a:r>
            <a:endParaRPr lang="ru-RU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00" y="0"/>
            <a:ext cx="902721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Социально-экономический прогноз развития 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Ингарского </a:t>
            </a:r>
          </a:p>
          <a:p>
            <a:pPr algn="ctr"/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сельского поселения на 2025-2027 гг.</a:t>
            </a:r>
            <a:endParaRPr lang="ru-RU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9468"/>
              </p:ext>
            </p:extLst>
          </p:nvPr>
        </p:nvGraphicFramePr>
        <p:xfrm>
          <a:off x="251519" y="476672"/>
          <a:ext cx="8712968" cy="7084275"/>
        </p:xfrm>
        <a:graphic>
          <a:graphicData uri="http://schemas.openxmlformats.org/drawingml/2006/table">
            <a:tbl>
              <a:tblPr/>
              <a:tblGrid>
                <a:gridCol w="2736305"/>
                <a:gridCol w="1152128"/>
                <a:gridCol w="1080120"/>
                <a:gridCol w="1152128"/>
                <a:gridCol w="936104"/>
                <a:gridCol w="864096"/>
                <a:gridCol w="763630"/>
                <a:gridCol w="28457"/>
              </a:tblGrid>
              <a:tr h="422617">
                <a:tc gridSpan="6">
                  <a:txBody>
                    <a:bodyPr/>
                    <a:lstStyle/>
                    <a:p>
                      <a:pPr marL="4572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font298"/>
                        </a:rPr>
                        <a:t> </a:t>
                      </a:r>
                      <a:endParaRPr lang="ru-RU" sz="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font298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285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r>
                        <a:rPr lang="ru-RU" sz="200" b="1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482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за 9 месяцев </a:t>
                      </a: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2024г</a:t>
                      </a: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685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43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 Сельское хозяйство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184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продукции сельского хозяйства в хозяйствах всех категорий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180000,00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170000,00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230040,0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230040,00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производства продукции сельского хозяйства в хозяйствах всех категорий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действующих ценах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919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хозяйств всех категорий, занимающихся производством сельскохозяйственной продукции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2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3048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в том числе: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0935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организации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Крестьянские (фермерские) хозяйства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Хозяйства населения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667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03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важнейших видов сельскохозяйственной продукции в натуральном выражении в хозяйствах всех категорий: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зерно (в весе после доработки)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6000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картофель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850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овощи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7297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молоко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1107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скот и птица (в живом весе)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тонн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310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7147">
                <a:tc>
                  <a:txBody>
                    <a:bodyPr/>
                    <a:lstStyle/>
                    <a:p>
                      <a:pPr indent="1524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яйца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штук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31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 Рынок товаров и услуг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69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24581,00  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19253,25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26700,0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26700,00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26700,00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560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012190" algn="ctr"/>
                        </a:tabLs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Темп роста розничной торговли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торговых объектов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76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платных услуг населению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128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438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38,0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 Финансы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908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8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к предыдущему году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местного бюджета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30001,99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20876,11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7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12553,73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12918,29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12918,29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468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местного бюджета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2282,21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871,30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2041,95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2082,50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282,50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из них: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Налоговые доходы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1970,64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12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650,37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1995,75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2033,30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7582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Неналоговые доходы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311,57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220,93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49,20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Безвозмездные поступления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27719,78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20004,81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10511,78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498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10835,79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10835,79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местного бюджета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31060,3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540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20637,35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793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12553,73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596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12918,29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12918,29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16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Превышение доходов над расходами (+), или расходов на доходами (-)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-1058,31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31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+238,76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978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398737"/>
              </p:ext>
            </p:extLst>
          </p:nvPr>
        </p:nvGraphicFramePr>
        <p:xfrm>
          <a:off x="0" y="4"/>
          <a:ext cx="8892480" cy="6789840"/>
        </p:xfrm>
        <a:graphic>
          <a:graphicData uri="http://schemas.openxmlformats.org/drawingml/2006/table">
            <a:tbl>
              <a:tblPr/>
              <a:tblGrid>
                <a:gridCol w="3347864"/>
                <a:gridCol w="1152128"/>
                <a:gridCol w="864096"/>
                <a:gridCol w="864096"/>
                <a:gridCol w="1008112"/>
                <a:gridCol w="864096"/>
                <a:gridCol w="792088"/>
              </a:tblGrid>
              <a:tr h="134248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1.5. Инвестиции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436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Инвестиции в основной капитал за счет всех источников финансирования - всего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млн. руб. в ценах соответствующих лет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219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00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-6096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5229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инвестиции в основной капитал, финансируемые за счет бюджетных средств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60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 в ценах соответствующих лет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 Малое и среднее предпринимательство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малых и средних предприятий - всего по состоянию на конец года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9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(без внешних совместителей), занятых на малых и средних предприятиях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844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1.7. Демография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(среднегодовая)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2887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615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2876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постоянного населения (на начало года) 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родившихся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умерших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прибывших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127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выбывших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1.8. Труд и занятость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трудовых ресурсов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3731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начисленной заработной платы всех работников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54955,15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38984,00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54955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работников организаций - всего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Средняя заработная плата номинальная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19242,00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19242,00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22440,00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206">
                <a:tc>
                  <a:txBody>
                    <a:bodyPr/>
                    <a:lstStyle/>
                    <a:p>
                      <a:pPr indent="-7175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349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3175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14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1041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30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100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9954">
                <a:tc>
                  <a:txBody>
                    <a:bodyPr/>
                    <a:lstStyle/>
                    <a:p>
                      <a:pPr indent="1206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безработных, зарегистрированных в органах государственной службы занятости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94665" algn="ctr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font298"/>
                        </a:rPr>
                        <a:t>6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977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1.9. Развитие социальной сферы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40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действие жилых домов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15621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кв. м общей площади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2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533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нет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217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на территории социально-культурных объектов (указать расположенные на территории школы, дошкольные учреждения, больницы, поликлиники, </a:t>
                      </a:r>
                      <a:r>
                        <a:rPr lang="ru-RU" sz="8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Дома культуры, клубы, библиотеки и т.п.):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Школы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9603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Дошкольные учреждения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клубные учреждения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Библиотеки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0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ФАПы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11684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749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439" marR="11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671848"/>
      </p:ext>
    </p:extLst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635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характеристики бюджета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5891701"/>
              </p:ext>
            </p:extLst>
          </p:nvPr>
        </p:nvGraphicFramePr>
        <p:xfrm>
          <a:off x="467544" y="908720"/>
          <a:ext cx="8064896" cy="569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688"/>
                <a:gridCol w="2635504"/>
                <a:gridCol w="1473584"/>
                <a:gridCol w="1227645"/>
                <a:gridCol w="1063959"/>
                <a:gridCol w="1271516"/>
              </a:tblGrid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2024</a:t>
                      </a:r>
                    </a:p>
                    <a:p>
                      <a:pPr algn="ctr"/>
                      <a:r>
                        <a:rPr lang="ru-RU" sz="900" dirty="0" smtClean="0"/>
                        <a:t>(первоначальный)</a:t>
                      </a:r>
                      <a:endParaRPr lang="ru-RU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2027</a:t>
                      </a:r>
                      <a:endParaRPr lang="ru-RU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Доходы,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26723,74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20091,65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14782,80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12534,36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16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из них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3107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1961,30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2072,20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2115,20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2136,60</a:t>
                      </a:r>
                      <a:endParaRPr lang="ru-RU" sz="1400" dirty="0"/>
                    </a:p>
                  </a:txBody>
                  <a:tcPr anchor="ctr"/>
                </a:tc>
              </a:tr>
              <a:tr h="3050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Неналоговые доходы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311,58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357,19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49,3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50,8</a:t>
                      </a:r>
                      <a:endParaRPr lang="ru-RU" sz="1400" dirty="0"/>
                    </a:p>
                  </a:txBody>
                  <a:tcPr anchor="ctr"/>
                </a:tc>
              </a:tr>
              <a:tr h="4047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Безвозмездные поступления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24450,87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17662,26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12625,75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10346,96</a:t>
                      </a:r>
                      <a:endParaRPr lang="ru-RU" sz="1400" dirty="0"/>
                    </a:p>
                  </a:txBody>
                  <a:tcPr anchor="ctr"/>
                </a:tc>
              </a:tr>
              <a:tr h="2485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из них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</a:tr>
              <a:tr h="27586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              дотации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12768,52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13962,02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12176,25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9881,85</a:t>
                      </a:r>
                      <a:endParaRPr lang="ru-RU" sz="1600" dirty="0"/>
                    </a:p>
                  </a:txBody>
                  <a:tcPr anchor="ctr"/>
                </a:tc>
              </a:tr>
              <a:tr h="4591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85</a:t>
                      </a:r>
                    </a:p>
                  </a:txBody>
                  <a:tcPr anchor="ctr"/>
                </a:tc>
              </a:tr>
              <a:tr h="373044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Расходы,</a:t>
                      </a:r>
                      <a:r>
                        <a:rPr lang="ru-RU" sz="1400" b="1" baseline="0" dirty="0" smtClean="0"/>
                        <a:t> всего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26723,74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16475,86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14773,81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12517,91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% к предыдущему</a:t>
                      </a:r>
                      <a:r>
                        <a:rPr lang="ru-RU" sz="1400" baseline="0" dirty="0" smtClean="0"/>
                        <a:t> году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149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62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90</a:t>
                      </a:r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85</a:t>
                      </a:r>
                      <a:endParaRPr lang="ru-RU" sz="1400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Дефицит (-)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/>
                        <a:t>Профицит</a:t>
                      </a:r>
                      <a:r>
                        <a:rPr lang="ru-RU" sz="1400" b="1" dirty="0" smtClean="0"/>
                        <a:t> (+)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  <a:tr h="5655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/>
                        <a:t>Источники финансирования дефицита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0,0</a:t>
                      </a:r>
                      <a:endParaRPr lang="ru-RU" sz="14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05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404664"/>
          <a:ext cx="7848872" cy="1682496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1228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i="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Доходы бюджета </a:t>
                      </a:r>
                      <a:r>
                        <a:rPr lang="ru-RU" sz="3200" b="1" i="1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</a:rPr>
                        <a:t>– безвозмездные и безвозвратные поступления денежных средств в бюджет</a:t>
                      </a:r>
                      <a:endParaRPr lang="ru-RU" sz="1100" b="1" dirty="0">
                        <a:solidFill>
                          <a:srgbClr val="C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6">
                            <a:lumMod val="75000"/>
                          </a:schemeClr>
                        </a:gs>
                        <a:gs pos="0">
                          <a:srgbClr val="7030A0"/>
                        </a:gs>
                        <a:gs pos="100000">
                          <a:srgbClr val="B6DDE8">
                            <a:alpha val="4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2" y="3501008"/>
          <a:ext cx="7632849" cy="2901110"/>
        </p:xfrm>
        <a:graphic>
          <a:graphicData uri="http://schemas.openxmlformats.org/drawingml/2006/table">
            <a:tbl>
              <a:tblPr/>
              <a:tblGrid>
                <a:gridCol w="2177937"/>
                <a:gridCol w="337609"/>
                <a:gridCol w="2369973"/>
                <a:gridCol w="366001"/>
                <a:gridCol w="2381329"/>
              </a:tblGrid>
              <a:tr h="6446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налоговые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неналоговые</a:t>
                      </a:r>
                      <a:endParaRPr lang="ru-RU" sz="1000" b="1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>
                        <a:solidFill>
                          <a:srgbClr val="FFFFFF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FFFF"/>
                          </a:solidFill>
                          <a:latin typeface="Times New Roman"/>
                          <a:ea typeface="Calibri"/>
                        </a:rPr>
                        <a:t>безвозмездные поступления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65F91"/>
                    </a:solidFill>
                  </a:tcPr>
                </a:tc>
              </a:tr>
              <a:tr h="2256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0D9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уплаты других  </a:t>
                      </a:r>
                      <a:r>
                        <a:rPr lang="ru-RU" sz="1600" b="1" dirty="0" smtClean="0">
                          <a:latin typeface="Times New Roman"/>
                          <a:ea typeface="Calibri"/>
                        </a:rPr>
                        <a:t>пошлин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и сборов, установленных законодательством Российской Федерации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Поступления от других бюджетов (межбюджетные трансферты)</a:t>
                      </a:r>
                      <a:endParaRPr lang="ru-RU" sz="1000" b="1" dirty="0">
                        <a:latin typeface="Times New Roman"/>
                        <a:ea typeface="Calibri"/>
                      </a:endParaRPr>
                    </a:p>
                  </a:txBody>
                  <a:tcPr marL="44526" marR="4452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60417" name="AutoShape 1"/>
          <p:cNvSpPr>
            <a:spLocks noChangeArrowheads="1"/>
          </p:cNvSpPr>
          <p:nvPr/>
        </p:nvSpPr>
        <p:spPr bwMode="auto">
          <a:xfrm>
            <a:off x="3923928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00B0F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9" name="AutoShape 3"/>
          <p:cNvSpPr>
            <a:spLocks noChangeArrowheads="1"/>
          </p:cNvSpPr>
          <p:nvPr/>
        </p:nvSpPr>
        <p:spPr bwMode="auto">
          <a:xfrm>
            <a:off x="6732240" y="2564904"/>
            <a:ext cx="1296144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chemeClr val="accent2">
                  <a:lumMod val="75000"/>
                </a:schemeClr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187624" y="2564904"/>
            <a:ext cx="1368152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7030A0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AutoShape 3" descr="Уголки"/>
          <p:cNvSpPr>
            <a:spLocks noChangeArrowheads="1"/>
          </p:cNvSpPr>
          <p:nvPr/>
        </p:nvSpPr>
        <p:spPr bwMode="auto">
          <a:xfrm>
            <a:off x="1403648" y="836712"/>
            <a:ext cx="6492875" cy="2232248"/>
          </a:xfrm>
          <a:prstGeom prst="cube">
            <a:avLst>
              <a:gd name="adj" fmla="val 31000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Общая сумма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составляет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43634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2025--------------20091,65 тыс.руб.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2026--------------14773,81 тыс.руб.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2027--------------12534,36тыс.руб.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2" name="AutoShape 4" descr="Уголки"/>
          <p:cNvSpPr>
            <a:spLocks noChangeArrowheads="1"/>
          </p:cNvSpPr>
          <p:nvPr/>
        </p:nvSpPr>
        <p:spPr bwMode="auto">
          <a:xfrm>
            <a:off x="2266950" y="457200"/>
            <a:ext cx="4999038" cy="1027584"/>
          </a:xfrm>
          <a:prstGeom prst="cube">
            <a:avLst>
              <a:gd name="adj" fmla="val 15907"/>
            </a:avLst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0"/>
          </a:gradFill>
          <a:ln w="9525">
            <a:solidFill>
              <a:srgbClr val="62242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бюджета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24406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Ингарского сельского поселения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45374276"/>
              </p:ext>
            </p:extLst>
          </p:nvPr>
        </p:nvGraphicFramePr>
        <p:xfrm>
          <a:off x="0" y="2636912"/>
          <a:ext cx="9144000" cy="454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7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1030034752бюдже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4784"/>
            <a:ext cx="9144000" cy="513877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611560" y="260648"/>
            <a:ext cx="7992888" cy="1368152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FDE9D9"/>
              </a:gs>
              <a:gs pos="100000">
                <a:srgbClr val="FFFFFF">
                  <a:alpha val="72000"/>
                </a:srgbClr>
              </a:gs>
            </a:gsLst>
            <a:lin ang="5400000" scaled="1"/>
          </a:gradFill>
          <a:ln w="9525">
            <a:solidFill>
              <a:srgbClr val="94363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обственные доходы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Ингарского сельского поселения 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67744" y="2276872"/>
            <a:ext cx="6336704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2025 году прогнозируются в объеме 2429,39тыс.руб.;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 2026г в объеме 2157,05 тыс. руб.;</a:t>
            </a:r>
          </a:p>
          <a:p>
            <a:pPr marL="285750" indent="-285750" algn="ctr">
              <a:buFontTx/>
              <a:buChar char="-"/>
            </a:pP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2027 г в объеме 2187,40 тыс. руб.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31bf095_resizedScaled_817to6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3501008"/>
            <a:ext cx="4680520" cy="3356992"/>
          </a:xfrm>
          <a:prstGeom prst="snip1Rect">
            <a:avLst>
              <a:gd name="adj" fmla="val 50000"/>
            </a:avLst>
          </a:prstGeom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28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</a:t>
            </a:r>
            <a:r>
              <a:rPr lang="ru-RU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алог на доходы </a:t>
            </a:r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физических лиц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065882"/>
            <a:ext cx="86409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4400" b="1" cap="none" spc="150" dirty="0" smtClean="0">
              <a:ln w="11430"/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</a:rPr>
              <a:t>2025 год – 364,70 тыс.руб.</a:t>
            </a:r>
          </a:p>
          <a:p>
            <a:pPr algn="ctr"/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2026 год – 383,65 тыс. руб.</a:t>
            </a:r>
          </a:p>
          <a:p>
            <a:pPr algn="ctr"/>
            <a:r>
              <a:rPr lang="ru-RU" sz="4400" b="1" cap="none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2021 год – 402,90 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тыс. </a:t>
            </a:r>
            <a:r>
              <a:rPr lang="ru-RU" sz="4400" b="1" spc="15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р</a:t>
            </a:r>
            <a:r>
              <a:rPr lang="ru-RU" sz="4400" b="1" spc="1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уб.</a:t>
            </a:r>
            <a:endParaRPr lang="ru-RU" sz="4400" b="1" cap="none" spc="1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44177" y="458112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структуре собственных налогов составляют 15%</a:t>
            </a:r>
            <a:endParaRPr lang="ru-RU" sz="24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7009</TotalTime>
  <Words>2321</Words>
  <Application>Microsoft Office PowerPoint</Application>
  <PresentationFormat>Экран (4:3)</PresentationFormat>
  <Paragraphs>929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SimSun</vt:lpstr>
      <vt:lpstr>Arial</vt:lpstr>
      <vt:lpstr>Arial Black</vt:lpstr>
      <vt:lpstr>Calibri</vt:lpstr>
      <vt:lpstr>font298</vt:lpstr>
      <vt:lpstr>Times New Roman</vt:lpstr>
      <vt:lpstr>Default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office 2007 rus ent: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ingar</cp:lastModifiedBy>
  <cp:revision>230</cp:revision>
  <dcterms:created xsi:type="dcterms:W3CDTF">2015-12-02T03:11:26Z</dcterms:created>
  <dcterms:modified xsi:type="dcterms:W3CDTF">2025-05-13T12:55:48Z</dcterms:modified>
</cp:coreProperties>
</file>