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90" r:id="rId11"/>
    <p:sldId id="267" r:id="rId12"/>
    <p:sldId id="291" r:id="rId13"/>
    <p:sldId id="289" r:id="rId14"/>
    <p:sldId id="292" r:id="rId15"/>
    <p:sldId id="293" r:id="rId16"/>
    <p:sldId id="294" r:id="rId17"/>
    <p:sldId id="295" r:id="rId18"/>
    <p:sldId id="296" r:id="rId19"/>
    <p:sldId id="265" r:id="rId20"/>
    <p:sldId id="288" r:id="rId21"/>
    <p:sldId id="269" r:id="rId22"/>
    <p:sldId id="297" r:id="rId23"/>
    <p:sldId id="287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98" r:id="rId38"/>
    <p:sldId id="299" r:id="rId39"/>
    <p:sldId id="285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6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6"/>
  <c:chart>
    <c:title>
      <c:txPr>
        <a:bodyPr/>
        <a:lstStyle/>
        <a:p>
          <a:pPr>
            <a:defRPr sz="2039" i="1">
              <a:solidFill>
                <a:schemeClr val="accent6">
                  <a:lumMod val="60000"/>
                  <a:lumOff val="40000"/>
                </a:schemeClr>
              </a:solidFill>
            </a:defRPr>
          </a:pPr>
          <a:endParaRPr lang="ru-RU"/>
        </a:p>
      </c:txPr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7.167857154618533E-2"/>
          <c:y val="0.15802599417340923"/>
          <c:w val="0.82529685357711879"/>
          <c:h val="0.7505607009164835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5020</c:v>
                </c:pt>
                <c:pt idx="1">
                  <c:v>4754.1000000000004</c:v>
                </c:pt>
                <c:pt idx="2">
                  <c:v>1095.5</c:v>
                </c:pt>
                <c:pt idx="3">
                  <c:v>1145.5</c:v>
                </c:pt>
                <c:pt idx="4">
                  <c:v>1195.5</c:v>
                </c:pt>
              </c:numCache>
            </c:numRef>
          </c:val>
        </c:ser>
        <c:shape val="cylinder"/>
        <c:axId val="130493440"/>
        <c:axId val="130585344"/>
        <c:axId val="0"/>
      </c:bar3DChart>
      <c:catAx>
        <c:axId val="130493440"/>
        <c:scaling>
          <c:orientation val="minMax"/>
        </c:scaling>
        <c:axPos val="b"/>
        <c:numFmt formatCode="General" sourceLinked="1"/>
        <c:tickLblPos val="nextTo"/>
        <c:crossAx val="130585344"/>
        <c:crosses val="autoZero"/>
        <c:auto val="1"/>
        <c:lblAlgn val="ctr"/>
        <c:lblOffset val="100"/>
      </c:catAx>
      <c:valAx>
        <c:axId val="1305853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039" b="1">
                <a:solidFill>
                  <a:schemeClr val="accent6">
                    <a:lumMod val="75000"/>
                  </a:schemeClr>
                </a:solidFill>
              </a:defRPr>
            </a:pPr>
            <a:endParaRPr lang="ru-RU"/>
          </a:p>
        </c:txPr>
        <c:crossAx val="130493440"/>
        <c:crosses val="autoZero"/>
        <c:crossBetween val="between"/>
      </c:valAx>
      <c:dTable>
        <c:showHorzBorder val="1"/>
        <c:showVertBorder val="1"/>
        <c:showOutline val="1"/>
        <c:txPr>
          <a:bodyPr/>
          <a:lstStyle/>
          <a:p>
            <a:pPr rtl="0">
              <a:defRPr sz="2039" b="1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</c:dTable>
      <c:spPr>
        <a:noFill/>
        <a:ln w="25899">
          <a:noFill/>
        </a:ln>
      </c:spPr>
    </c:plotArea>
    <c:legend>
      <c:legendPos val="r"/>
      <c:txPr>
        <a:bodyPr/>
        <a:lstStyle/>
        <a:p>
          <a:pPr>
            <a:defRPr>
              <a:solidFill>
                <a:srgbClr val="E6EDF6"/>
              </a:solidFill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756DBD-CD54-47D3-AC76-62A94322FA5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49DFB3-10A1-49B0-8F28-0DED769C9CE9}">
      <dgm:prSet phldrT="[Текст]"/>
      <dgm:spPr/>
      <dgm:t>
        <a:bodyPr/>
        <a:lstStyle/>
        <a:p>
          <a:r>
            <a:rPr lang="ru-RU" dirty="0" smtClean="0">
              <a:solidFill>
                <a:schemeClr val="bg1">
                  <a:lumMod val="95000"/>
                </a:schemeClr>
              </a:solidFill>
            </a:rPr>
            <a:t>- От платных услуг</a:t>
          </a:r>
          <a:endParaRPr lang="ru-RU" dirty="0">
            <a:solidFill>
              <a:schemeClr val="bg1">
                <a:lumMod val="95000"/>
              </a:schemeClr>
            </a:solidFill>
          </a:endParaRPr>
        </a:p>
      </dgm:t>
    </dgm:pt>
    <dgm:pt modelId="{1B874C8E-8E43-4FE0-890D-4395A56A4B46}" type="parTrans" cxnId="{9353694F-5B84-4DBF-B86A-37340389E822}">
      <dgm:prSet/>
      <dgm:spPr/>
      <dgm:t>
        <a:bodyPr/>
        <a:lstStyle/>
        <a:p>
          <a:endParaRPr lang="ru-RU"/>
        </a:p>
      </dgm:t>
    </dgm:pt>
    <dgm:pt modelId="{04D61306-6055-4130-B76A-C04DB5B7D50F}" type="sibTrans" cxnId="{9353694F-5B84-4DBF-B86A-37340389E822}">
      <dgm:prSet/>
      <dgm:spPr/>
      <dgm:t>
        <a:bodyPr/>
        <a:lstStyle/>
        <a:p>
          <a:endParaRPr lang="ru-RU"/>
        </a:p>
      </dgm:t>
    </dgm:pt>
    <dgm:pt modelId="{35D1CB13-503B-4E70-9180-17132D0312FA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25,0 тыс.руб.</a:t>
          </a:r>
          <a:endParaRPr lang="ru-RU" dirty="0">
            <a:solidFill>
              <a:srgbClr val="0070C0"/>
            </a:solidFill>
          </a:endParaRPr>
        </a:p>
      </dgm:t>
    </dgm:pt>
    <dgm:pt modelId="{6ED90389-B913-46EC-BEF5-2BD82ABF920E}" type="parTrans" cxnId="{2644EAB7-0E14-4D1C-BF4C-454274038611}">
      <dgm:prSet/>
      <dgm:spPr/>
      <dgm:t>
        <a:bodyPr/>
        <a:lstStyle/>
        <a:p>
          <a:endParaRPr lang="ru-RU"/>
        </a:p>
      </dgm:t>
    </dgm:pt>
    <dgm:pt modelId="{E1824542-ECE7-4DAA-9E11-7E30036CE25B}" type="sibTrans" cxnId="{2644EAB7-0E14-4D1C-BF4C-454274038611}">
      <dgm:prSet/>
      <dgm:spPr/>
      <dgm:t>
        <a:bodyPr/>
        <a:lstStyle/>
        <a:p>
          <a:endParaRPr lang="ru-RU"/>
        </a:p>
      </dgm:t>
    </dgm:pt>
    <dgm:pt modelId="{0F8A4B89-64BD-4F49-BFA3-844CAE577180}">
      <dgm:prSet phldrT="[Текст]"/>
      <dgm:spPr/>
      <dgm:t>
        <a:bodyPr/>
        <a:lstStyle/>
        <a:p>
          <a:r>
            <a:rPr lang="ru-RU" dirty="0" smtClean="0">
              <a:solidFill>
                <a:schemeClr val="bg1">
                  <a:lumMod val="95000"/>
                </a:schemeClr>
              </a:solidFill>
            </a:rPr>
            <a:t>- Неналоговые доходы</a:t>
          </a:r>
          <a:endParaRPr lang="ru-RU" dirty="0">
            <a:solidFill>
              <a:schemeClr val="bg1">
                <a:lumMod val="95000"/>
              </a:schemeClr>
            </a:solidFill>
          </a:endParaRPr>
        </a:p>
      </dgm:t>
    </dgm:pt>
    <dgm:pt modelId="{FAB2AEA4-BD81-42A0-8CD3-D0847DB86DE9}" type="parTrans" cxnId="{3C038661-1687-4A16-8A0E-B93D84299784}">
      <dgm:prSet/>
      <dgm:spPr/>
      <dgm:t>
        <a:bodyPr/>
        <a:lstStyle/>
        <a:p>
          <a:endParaRPr lang="ru-RU"/>
        </a:p>
      </dgm:t>
    </dgm:pt>
    <dgm:pt modelId="{06F07252-768C-44AC-8C7D-16A8A8147317}" type="sibTrans" cxnId="{3C038661-1687-4A16-8A0E-B93D84299784}">
      <dgm:prSet/>
      <dgm:spPr/>
      <dgm:t>
        <a:bodyPr/>
        <a:lstStyle/>
        <a:p>
          <a:endParaRPr lang="ru-RU"/>
        </a:p>
      </dgm:t>
    </dgm:pt>
    <dgm:pt modelId="{BAC13324-A4AD-4107-8538-35FDDC65C2E9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4,8 тыс.руб.</a:t>
          </a:r>
          <a:endParaRPr lang="ru-RU" dirty="0">
            <a:solidFill>
              <a:srgbClr val="0070C0"/>
            </a:solidFill>
          </a:endParaRPr>
        </a:p>
      </dgm:t>
    </dgm:pt>
    <dgm:pt modelId="{50EC058D-38C3-4427-8B23-59920CE357C9}" type="parTrans" cxnId="{F9960343-AB29-4F33-B4CE-6735D9866BDA}">
      <dgm:prSet/>
      <dgm:spPr/>
      <dgm:t>
        <a:bodyPr/>
        <a:lstStyle/>
        <a:p>
          <a:endParaRPr lang="ru-RU"/>
        </a:p>
      </dgm:t>
    </dgm:pt>
    <dgm:pt modelId="{7A4B5B7C-2092-4C4E-A0C2-FDF0858DE2F3}" type="sibTrans" cxnId="{F9960343-AB29-4F33-B4CE-6735D9866BDA}">
      <dgm:prSet/>
      <dgm:spPr/>
      <dgm:t>
        <a:bodyPr/>
        <a:lstStyle/>
        <a:p>
          <a:endParaRPr lang="ru-RU"/>
        </a:p>
      </dgm:t>
    </dgm:pt>
    <dgm:pt modelId="{B425928D-5B29-41F2-9725-6453AAB70FDF}" type="pres">
      <dgm:prSet presAssocID="{B7756DBD-CD54-47D3-AC76-62A94322FA5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5C826B-DA1C-4D87-88A0-5B402E630A67}" type="pres">
      <dgm:prSet presAssocID="{E849DFB3-10A1-49B0-8F28-0DED769C9CE9}" presName="linNode" presStyleCnt="0"/>
      <dgm:spPr/>
    </dgm:pt>
    <dgm:pt modelId="{65F80387-712C-4C0B-AA32-258CEB02B136}" type="pres">
      <dgm:prSet presAssocID="{E849DFB3-10A1-49B0-8F28-0DED769C9CE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B4630B-E0FA-4B2A-811C-3B1B7C431B16}" type="pres">
      <dgm:prSet presAssocID="{E849DFB3-10A1-49B0-8F28-0DED769C9CE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363583-36C1-499C-B4BE-7889D6051279}" type="pres">
      <dgm:prSet presAssocID="{04D61306-6055-4130-B76A-C04DB5B7D50F}" presName="spacing" presStyleCnt="0"/>
      <dgm:spPr/>
    </dgm:pt>
    <dgm:pt modelId="{94EF2789-9238-4879-A88D-6A88124319D9}" type="pres">
      <dgm:prSet presAssocID="{0F8A4B89-64BD-4F49-BFA3-844CAE577180}" presName="linNode" presStyleCnt="0"/>
      <dgm:spPr/>
    </dgm:pt>
    <dgm:pt modelId="{BDCC67C0-2660-4666-925E-749AEEF62CD2}" type="pres">
      <dgm:prSet presAssocID="{0F8A4B89-64BD-4F49-BFA3-844CAE577180}" presName="parentShp" presStyleLbl="node1" presStyleIdx="1" presStyleCnt="2" custLinFactNeighborX="-20649" custLinFactNeighborY="3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16473F-106D-4525-99D2-E31C79446001}" type="pres">
      <dgm:prSet presAssocID="{0F8A4B89-64BD-4F49-BFA3-844CAE577180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53694F-5B84-4DBF-B86A-37340389E822}" srcId="{B7756DBD-CD54-47D3-AC76-62A94322FA58}" destId="{E849DFB3-10A1-49B0-8F28-0DED769C9CE9}" srcOrd="0" destOrd="0" parTransId="{1B874C8E-8E43-4FE0-890D-4395A56A4B46}" sibTransId="{04D61306-6055-4130-B76A-C04DB5B7D50F}"/>
    <dgm:cxn modelId="{D1EA09D1-8229-4AA4-9763-E21F6403A19B}" type="presOf" srcId="{BAC13324-A4AD-4107-8538-35FDDC65C2E9}" destId="{9B16473F-106D-4525-99D2-E31C79446001}" srcOrd="0" destOrd="0" presId="urn:microsoft.com/office/officeart/2005/8/layout/vList6"/>
    <dgm:cxn modelId="{48058818-2D93-4268-811E-927E84B06296}" type="presOf" srcId="{B7756DBD-CD54-47D3-AC76-62A94322FA58}" destId="{B425928D-5B29-41F2-9725-6453AAB70FDF}" srcOrd="0" destOrd="0" presId="urn:microsoft.com/office/officeart/2005/8/layout/vList6"/>
    <dgm:cxn modelId="{F9960343-AB29-4F33-B4CE-6735D9866BDA}" srcId="{0F8A4B89-64BD-4F49-BFA3-844CAE577180}" destId="{BAC13324-A4AD-4107-8538-35FDDC65C2E9}" srcOrd="0" destOrd="0" parTransId="{50EC058D-38C3-4427-8B23-59920CE357C9}" sibTransId="{7A4B5B7C-2092-4C4E-A0C2-FDF0858DE2F3}"/>
    <dgm:cxn modelId="{3C038661-1687-4A16-8A0E-B93D84299784}" srcId="{B7756DBD-CD54-47D3-AC76-62A94322FA58}" destId="{0F8A4B89-64BD-4F49-BFA3-844CAE577180}" srcOrd="1" destOrd="0" parTransId="{FAB2AEA4-BD81-42A0-8CD3-D0847DB86DE9}" sibTransId="{06F07252-768C-44AC-8C7D-16A8A8147317}"/>
    <dgm:cxn modelId="{2D157E78-866A-4E02-B079-72AE9E38A1FB}" type="presOf" srcId="{0F8A4B89-64BD-4F49-BFA3-844CAE577180}" destId="{BDCC67C0-2660-4666-925E-749AEEF62CD2}" srcOrd="0" destOrd="0" presId="urn:microsoft.com/office/officeart/2005/8/layout/vList6"/>
    <dgm:cxn modelId="{2644EAB7-0E14-4D1C-BF4C-454274038611}" srcId="{E849DFB3-10A1-49B0-8F28-0DED769C9CE9}" destId="{35D1CB13-503B-4E70-9180-17132D0312FA}" srcOrd="0" destOrd="0" parTransId="{6ED90389-B913-46EC-BEF5-2BD82ABF920E}" sibTransId="{E1824542-ECE7-4DAA-9E11-7E30036CE25B}"/>
    <dgm:cxn modelId="{0E162DCA-AC43-43B8-807F-7EC33D084597}" type="presOf" srcId="{E849DFB3-10A1-49B0-8F28-0DED769C9CE9}" destId="{65F80387-712C-4C0B-AA32-258CEB02B136}" srcOrd="0" destOrd="0" presId="urn:microsoft.com/office/officeart/2005/8/layout/vList6"/>
    <dgm:cxn modelId="{5AF4D304-5E42-405E-AE84-79418E06DDC8}" type="presOf" srcId="{35D1CB13-503B-4E70-9180-17132D0312FA}" destId="{6AB4630B-E0FA-4B2A-811C-3B1B7C431B16}" srcOrd="0" destOrd="0" presId="urn:microsoft.com/office/officeart/2005/8/layout/vList6"/>
    <dgm:cxn modelId="{2180071C-1616-40E0-A335-6B9AA2636C31}" type="presParOf" srcId="{B425928D-5B29-41F2-9725-6453AAB70FDF}" destId="{055C826B-DA1C-4D87-88A0-5B402E630A67}" srcOrd="0" destOrd="0" presId="urn:microsoft.com/office/officeart/2005/8/layout/vList6"/>
    <dgm:cxn modelId="{A9145895-DF7D-4AFE-A1E2-0B709E4C57E3}" type="presParOf" srcId="{055C826B-DA1C-4D87-88A0-5B402E630A67}" destId="{65F80387-712C-4C0B-AA32-258CEB02B136}" srcOrd="0" destOrd="0" presId="urn:microsoft.com/office/officeart/2005/8/layout/vList6"/>
    <dgm:cxn modelId="{5B262537-F9A8-4587-832B-8257B615721D}" type="presParOf" srcId="{055C826B-DA1C-4D87-88A0-5B402E630A67}" destId="{6AB4630B-E0FA-4B2A-811C-3B1B7C431B16}" srcOrd="1" destOrd="0" presId="urn:microsoft.com/office/officeart/2005/8/layout/vList6"/>
    <dgm:cxn modelId="{3F7DF55E-129C-43D7-AC4F-F1871BEDE266}" type="presParOf" srcId="{B425928D-5B29-41F2-9725-6453AAB70FDF}" destId="{E9363583-36C1-499C-B4BE-7889D6051279}" srcOrd="1" destOrd="0" presId="urn:microsoft.com/office/officeart/2005/8/layout/vList6"/>
    <dgm:cxn modelId="{DB359C82-1E83-4000-830D-D1A85EC5E943}" type="presParOf" srcId="{B425928D-5B29-41F2-9725-6453AAB70FDF}" destId="{94EF2789-9238-4879-A88D-6A88124319D9}" srcOrd="2" destOrd="0" presId="urn:microsoft.com/office/officeart/2005/8/layout/vList6"/>
    <dgm:cxn modelId="{559E98F5-FBBC-4718-89D9-8E3DE9C36DF1}" type="presParOf" srcId="{94EF2789-9238-4879-A88D-6A88124319D9}" destId="{BDCC67C0-2660-4666-925E-749AEEF62CD2}" srcOrd="0" destOrd="0" presId="urn:microsoft.com/office/officeart/2005/8/layout/vList6"/>
    <dgm:cxn modelId="{611C95C8-2AED-4D76-9AB6-4BC6D54FD7A2}" type="presParOf" srcId="{94EF2789-9238-4879-A88D-6A88124319D9}" destId="{9B16473F-106D-4525-99D2-E31C7944600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44E9F-69F1-471E-96E2-65DFC131B736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F671D-CD19-4449-872F-B1D413346F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4625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EDA5-3B6B-4664-A5EF-598681B7F43E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9628F-B427-42FE-B7E2-7627514C1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DED62-573C-44A8-9BD6-BE95D0A56196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7ACBC-E59D-4BAC-96BC-69467E6DB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60FCD-01C9-42F7-A16E-565506E832EF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83E72-D351-45E6-9192-964ABC6DF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F8B20-2EFD-437E-840C-41C25DC4BD99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44399-9456-45A3-B2A5-FA47D723C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0A18C-E7F6-4C73-B181-00B8C2E570BF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5CE10-B7A0-4823-90FD-2B631EC45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53442-F6C6-4FFB-8705-181EF8B60D20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B5442-6492-4522-AFA2-E1577A22C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20CAE-C93A-4186-AFF3-4E29ED3BB390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CF4B2-931B-4D0D-BE2E-6F0C1FFC3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35344-E5D0-47AB-A6FB-503138A52E74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2FC8A-81E3-4D60-BBA3-4BE0A5B7D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8A4DA-FE30-435B-8A36-56C57C37E1D8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73D2C-9122-48D2-B09A-7DFC5FD0F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BA952-B41D-4AC2-B375-F3B30F5FB5AA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8D2E4-AE41-4901-BF48-92357EB77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C8207-5FAA-49E2-B433-32138ABCEDD3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EE41F-F96A-4F2C-ACF0-CE4CDCFE4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F7A0EC-0866-46A4-9E83-1AE05834065E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E98071-B8E6-4630-B366-A599D0748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3" r:id="rId2"/>
    <p:sldLayoutId id="2147483732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33" r:id="rId9"/>
    <p:sldLayoutId id="2147483729" r:id="rId10"/>
    <p:sldLayoutId id="2147483730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3.xls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oney-2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59139" y="260648"/>
            <a:ext cx="4113577" cy="2736304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Безымянныйтт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3876224" cy="2952328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4" name="Рисунок 3" descr="7Q54205sI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916832"/>
            <a:ext cx="8748464" cy="585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1691680" y="2276872"/>
            <a:ext cx="6120680" cy="42484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47000">
                <a:srgbClr val="BBE191">
                  <a:lumMod val="71000"/>
                  <a:lumOff val="2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317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ts val="2700"/>
              </a:lnSpc>
              <a:spcAft>
                <a:spcPts val="1000"/>
              </a:spcAft>
              <a:defRPr/>
            </a:pPr>
            <a:endParaRPr lang="ru-RU" altLang="ru-RU" sz="2400" dirty="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  <a:p>
            <a:pPr algn="ctr">
              <a:lnSpc>
                <a:spcPts val="2700"/>
              </a:lnSpc>
              <a:spcAft>
                <a:spcPts val="1000"/>
              </a:spcAft>
              <a:defRPr/>
            </a:pP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юджет для граждан </a:t>
            </a:r>
          </a:p>
          <a:p>
            <a:pPr algn="ctr">
              <a:lnSpc>
                <a:spcPts val="2700"/>
              </a:lnSpc>
              <a:spcAft>
                <a:spcPts val="1000"/>
              </a:spcAft>
              <a:defRPr/>
            </a:pP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-2019 г.г.</a:t>
            </a:r>
            <a:endParaRPr lang="ru-RU" altLang="ru-RU" sz="2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2700"/>
              </a:lnSpc>
              <a:spcAft>
                <a:spcPts val="1000"/>
              </a:spcAft>
              <a:defRPr/>
            </a:pPr>
            <a:r>
              <a:rPr lang="ru-RU" altLang="ru-RU" sz="2400" b="1" dirty="0">
                <a:solidFill>
                  <a:srgbClr val="4F62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rgbClr val="4F62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 в соответствии с бюджетным</a:t>
            </a:r>
          </a:p>
          <a:p>
            <a:pPr algn="ctr">
              <a:lnSpc>
                <a:spcPts val="2700"/>
              </a:lnSpc>
              <a:spcAft>
                <a:spcPts val="1000"/>
              </a:spcAft>
              <a:defRPr/>
            </a:pPr>
            <a:r>
              <a:rPr lang="ru-RU" altLang="ru-RU" sz="2000" dirty="0">
                <a:solidFill>
                  <a:srgbClr val="4F62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налоговым обязательством РФ, </a:t>
            </a:r>
          </a:p>
          <a:p>
            <a:pPr algn="ctr">
              <a:lnSpc>
                <a:spcPts val="2700"/>
              </a:lnSpc>
              <a:spcAft>
                <a:spcPts val="1000"/>
              </a:spcAft>
              <a:defRPr/>
            </a:pPr>
            <a:r>
              <a:rPr lang="ru-RU" altLang="ru-RU" sz="2000" dirty="0">
                <a:solidFill>
                  <a:srgbClr val="4F62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порядком составления бюджета </a:t>
            </a:r>
          </a:p>
          <a:p>
            <a:pPr algn="ctr">
              <a:lnSpc>
                <a:spcPts val="2700"/>
              </a:lnSpc>
              <a:spcAft>
                <a:spcPts val="1000"/>
              </a:spcAft>
              <a:defRPr/>
            </a:pPr>
            <a:r>
              <a:rPr lang="ru-RU" altLang="ru-RU" sz="2000" dirty="0" err="1">
                <a:solidFill>
                  <a:srgbClr val="4F62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Ингарского</a:t>
            </a:r>
            <a:r>
              <a:rPr lang="ru-RU" altLang="ru-RU" sz="2000" dirty="0">
                <a:solidFill>
                  <a:srgbClr val="4F62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ммерческ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19430" y="2636912"/>
            <a:ext cx="4324570" cy="42210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548680"/>
            <a:ext cx="74338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Доходы от сдачи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в аренду имущества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3" y="4149080"/>
            <a:ext cx="432048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8,7 % от общей суммы собственных доходов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34904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987425" y="468313"/>
            <a:ext cx="7437438" cy="1874837"/>
          </a:xfrm>
          <a:prstGeom prst="downArrowCallout">
            <a:avLst>
              <a:gd name="adj1" fmla="val 99174"/>
              <a:gd name="adj2" fmla="val 99174"/>
              <a:gd name="adj3" fmla="val 16667"/>
              <a:gd name="adj4" fmla="val 66667"/>
            </a:avLst>
          </a:prstGeom>
          <a:gradFill rotWithShape="1">
            <a:gsLst>
              <a:gs pos="0">
                <a:srgbClr val="FDE9D9"/>
              </a:gs>
              <a:gs pos="100000">
                <a:srgbClr val="FFFFFF">
                  <a:alpha val="71999"/>
                </a:srgbClr>
              </a:gs>
            </a:gsLst>
            <a:lin ang="5400000" scaled="1"/>
          </a:gradFill>
          <a:ln w="9525">
            <a:solidFill>
              <a:srgbClr val="943634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Динамика </a:t>
            </a:r>
            <a:r>
              <a:rPr lang="ru-RU" altLang="ru-RU" sz="2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собственных доходов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6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Ингарского</a:t>
            </a:r>
            <a:r>
              <a:rPr lang="ru-RU" altLang="ru-RU" sz="2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сельского поселения </a:t>
            </a:r>
            <a:endParaRPr lang="ru-RU" altLang="ru-RU" dirty="0">
              <a:latin typeface="Arial" charset="0"/>
            </a:endParaRPr>
          </a:p>
        </p:txBody>
      </p:sp>
      <p:graphicFrame>
        <p:nvGraphicFramePr>
          <p:cNvPr id="7" name="Диаграмма 2"/>
          <p:cNvGraphicFramePr>
            <a:graphicFrameLocks/>
          </p:cNvGraphicFramePr>
          <p:nvPr/>
        </p:nvGraphicFramePr>
        <p:xfrm>
          <a:off x="50800" y="1607592"/>
          <a:ext cx="9290174" cy="4898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 sz="800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1482" y="260648"/>
            <a:ext cx="5904180" cy="1754326"/>
          </a:xfrm>
          <a:prstGeom prst="rect">
            <a:avLst/>
          </a:prstGeom>
          <a:solidFill>
            <a:schemeClr val="lt1">
              <a:alpha val="63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70C0"/>
                </a:solidFill>
              </a:rPr>
              <a:t>Налог на доходы</a:t>
            </a:r>
          </a:p>
          <a:p>
            <a:pPr algn="ctr"/>
            <a:r>
              <a:rPr lang="ru-RU" sz="5400" b="1" dirty="0" smtClean="0">
                <a:ln w="50800"/>
                <a:solidFill>
                  <a:srgbClr val="0070C0"/>
                </a:solidFill>
              </a:rPr>
              <a:t> физических лиц</a:t>
            </a:r>
            <a:endParaRPr lang="ru-RU" sz="5400" b="1" dirty="0">
              <a:ln w="50800"/>
              <a:solidFill>
                <a:srgbClr val="0070C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4807037"/>
              </p:ext>
            </p:extLst>
          </p:nvPr>
        </p:nvGraphicFramePr>
        <p:xfrm>
          <a:off x="1331640" y="2492896"/>
          <a:ext cx="6696744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162018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2017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2018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2019</a:t>
                      </a:r>
                      <a:endParaRPr lang="ru-RU" sz="4000" dirty="0"/>
                    </a:p>
                  </a:txBody>
                  <a:tcPr anchor="ctr"/>
                </a:tc>
              </a:tr>
              <a:tr h="162018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21,5%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20,5%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19,6%</a:t>
                      </a:r>
                      <a:endParaRPr lang="ru-RU" sz="4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686844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riginal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92697"/>
            <a:ext cx="9144000" cy="61653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952034" y="548680"/>
            <a:ext cx="7239931" cy="1754326"/>
          </a:xfrm>
          <a:prstGeom prst="rect">
            <a:avLst/>
          </a:prstGeom>
          <a:solidFill>
            <a:schemeClr val="lt1">
              <a:alpha val="63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70C0"/>
                </a:solidFill>
              </a:rPr>
              <a:t>Налог на имущество</a:t>
            </a:r>
          </a:p>
          <a:p>
            <a:pPr algn="ctr"/>
            <a:r>
              <a:rPr lang="ru-RU" sz="5400" b="1" dirty="0" smtClean="0">
                <a:ln w="50800"/>
                <a:solidFill>
                  <a:srgbClr val="0070C0"/>
                </a:solidFill>
              </a:rPr>
              <a:t> физических лиц</a:t>
            </a:r>
            <a:endParaRPr lang="ru-RU" sz="5400" b="1" dirty="0">
              <a:ln w="50800"/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3" y="4509120"/>
            <a:ext cx="7455955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2017 - 100,0 </a:t>
            </a:r>
            <a:r>
              <a:rPr lang="ru-RU" sz="40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тыс.руб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2018 </a:t>
            </a:r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- 100,0 </a:t>
            </a:r>
            <a:r>
              <a:rPr lang="ru-RU" sz="40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тыс.руб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2019 </a:t>
            </a:r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- 100,0 </a:t>
            </a:r>
            <a:r>
              <a:rPr lang="ru-RU" sz="40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тыс.руб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46368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39972652general_pages_i50245_socialno_nezashchishchennye_jiteli_syol_marksovskogo_raiona_poluchili_lgoty_po_zemelnomu_nalogu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83568" y="404664"/>
            <a:ext cx="75608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Земельный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налог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8799" y="1844824"/>
            <a:ext cx="621997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2017 - 680,0 </a:t>
            </a:r>
            <a:r>
              <a:rPr lang="ru-RU" sz="48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тыс.руб</a:t>
            </a:r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2018 – 730,0 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тыс.руб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2019 – 780,0 </a:t>
            </a:r>
            <a:r>
              <a:rPr lang="ru-RU" sz="48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тыс.руб</a:t>
            </a:r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9tsWejio7bM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4077072"/>
            <a:ext cx="2913137" cy="25474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38001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6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8562" y="1628800"/>
            <a:ext cx="6528724" cy="36724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454944" y="332656"/>
            <a:ext cx="66770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Налоги на </a:t>
            </a:r>
          </a:p>
          <a:p>
            <a:pPr algn="ctr"/>
            <a:r>
              <a:rPr lang="ru-RU" sz="5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совокупный доход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4912" y="5155382"/>
            <a:ext cx="795602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Единый сельскохозяйственный </a:t>
            </a: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налог </a:t>
            </a:r>
          </a:p>
          <a:p>
            <a:pPr algn="ctr"/>
            <a:r>
              <a:rPr lang="ru-RU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ru-RU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000,00 рублей</a:t>
            </a:r>
            <a:endParaRPr lang="ru-RU" sz="32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04766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nance_maj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3462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83568" y="548680"/>
            <a:ext cx="7911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Неналоговые доходы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08235" y="5301208"/>
            <a:ext cx="39164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95</a:t>
            </a:r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,0 тыс.руб.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19555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ммерческ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293096"/>
            <a:ext cx="2627784" cy="256490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548680"/>
            <a:ext cx="74338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Доходы от сдачи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в аренду имущества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5445224"/>
            <a:ext cx="38282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64,2 тыс.чел.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636912"/>
            <a:ext cx="63367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Базовая тарифная ставка </a:t>
            </a:r>
          </a:p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арендной платы</a:t>
            </a:r>
          </a:p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– 950 руб. за один кв.м</a:t>
            </a:r>
            <a:endParaRPr lang="ru-RU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1838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ealth_managemen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23928" y="0"/>
            <a:ext cx="5004048" cy="33360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692696"/>
            <a:ext cx="28421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Прочие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доходы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949280"/>
            <a:ext cx="82089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ачисляются в бюджет 100%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812801337"/>
              </p:ext>
            </p:extLst>
          </p:nvPr>
        </p:nvGraphicFramePr>
        <p:xfrm>
          <a:off x="630487" y="3140968"/>
          <a:ext cx="8136904" cy="2536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0985002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5e9994dfceea3844999360c2ff60dc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712" y="1381125"/>
            <a:ext cx="8918575" cy="529211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3315" name="AutoShape 9"/>
          <p:cNvSpPr>
            <a:spLocks noChangeArrowheads="1"/>
          </p:cNvSpPr>
          <p:nvPr/>
        </p:nvSpPr>
        <p:spPr bwMode="auto">
          <a:xfrm>
            <a:off x="241300" y="298450"/>
            <a:ext cx="8661400" cy="2163763"/>
          </a:xfrm>
          <a:prstGeom prst="plaque">
            <a:avLst>
              <a:gd name="adj" fmla="val 16667"/>
            </a:avLst>
          </a:prstGeom>
          <a:solidFill>
            <a:srgbClr val="FFFFFF">
              <a:alpha val="58038"/>
            </a:srgbClr>
          </a:solidFill>
          <a:ln w="95250">
            <a:solidFill>
              <a:srgbClr val="FFFFCC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>
              <a:latin typeface="Arial" charset="0"/>
            </a:endParaRPr>
          </a:p>
        </p:txBody>
      </p:sp>
      <p:pic>
        <p:nvPicPr>
          <p:cNvPr id="4" name="Рисунок 3" descr="27_tn3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3068960"/>
            <a:ext cx="2823964" cy="2880097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779912" y="4653136"/>
            <a:ext cx="223224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2018год  </a:t>
            </a:r>
            <a:endParaRPr lang="ru-RU" altLang="ru-RU" sz="10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10319,7 </a:t>
            </a:r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тыс.руб</a:t>
            </a:r>
            <a:r>
              <a:rPr lang="ru-RU" alt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2400" dirty="0">
              <a:latin typeface="Arial" charset="0"/>
            </a:endParaRPr>
          </a:p>
        </p:txBody>
      </p:sp>
      <p:pic>
        <p:nvPicPr>
          <p:cNvPr id="7" name="Рисунок 6" descr="27_tn3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2852936"/>
            <a:ext cx="2843213" cy="3067050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8" name="Рисунок 7" descr="27_tn3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3284984"/>
            <a:ext cx="2520280" cy="2581970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sp>
        <p:nvSpPr>
          <p:cNvPr id="13321" name="Rectangle 1"/>
          <p:cNvSpPr>
            <a:spLocks noChangeArrowheads="1"/>
          </p:cNvSpPr>
          <p:nvPr/>
        </p:nvSpPr>
        <p:spPr bwMode="auto">
          <a:xfrm>
            <a:off x="6660232" y="4581128"/>
            <a:ext cx="2124323" cy="857250"/>
          </a:xfrm>
          <a:prstGeom prst="rect">
            <a:avLst/>
          </a:prstGeom>
          <a:gradFill rotWithShape="1">
            <a:gsLst>
              <a:gs pos="0">
                <a:srgbClr val="A5E773">
                  <a:alpha val="0"/>
                </a:srgbClr>
              </a:gs>
              <a:gs pos="100000">
                <a:srgbClr val="E7F9DA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 год </a:t>
            </a:r>
            <a:endParaRPr lang="ru-RU" altLang="ru-RU" sz="10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10103,3 </a:t>
            </a:r>
            <a:r>
              <a:rPr lang="ru-RU" altLang="ru-RU" sz="20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тыс.руб</a:t>
            </a: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2400" dirty="0">
              <a:latin typeface="Arial" charset="0"/>
            </a:endParaRPr>
          </a:p>
        </p:txBody>
      </p:sp>
      <p:sp>
        <p:nvSpPr>
          <p:cNvPr id="13322" name="Rectangle 3"/>
          <p:cNvSpPr>
            <a:spLocks noChangeArrowheads="1"/>
          </p:cNvSpPr>
          <p:nvPr/>
        </p:nvSpPr>
        <p:spPr bwMode="auto">
          <a:xfrm>
            <a:off x="611560" y="4509120"/>
            <a:ext cx="2232248" cy="746125"/>
          </a:xfrm>
          <a:prstGeom prst="rect">
            <a:avLst/>
          </a:prstGeom>
          <a:gradFill rotWithShape="1">
            <a:gsLst>
              <a:gs pos="0">
                <a:srgbClr val="A5E773">
                  <a:alpha val="7999"/>
                </a:srgbClr>
              </a:gs>
              <a:gs pos="100000">
                <a:srgbClr val="B3EB8A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 год </a:t>
            </a:r>
            <a:endParaRPr lang="ru-RU" altLang="ru-RU" sz="10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10321,1 </a:t>
            </a:r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тыс.руб.</a:t>
            </a:r>
            <a:endParaRPr lang="ru-RU" altLang="ru-RU" sz="2400" dirty="0">
              <a:latin typeface="Arial" charset="0"/>
            </a:endParaRPr>
          </a:p>
        </p:txBody>
      </p:sp>
      <p:sp>
        <p:nvSpPr>
          <p:cNvPr id="1332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41300" y="477838"/>
            <a:ext cx="8529638" cy="221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191D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Объем безвозмездных поступлений в бюджет поселения </a:t>
            </a:r>
            <a:endParaRPr lang="ru-RU" altLang="ru-RU" sz="800" dirty="0">
              <a:solidFill>
                <a:srgbClr val="191D34"/>
              </a:solidFill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400" b="1" dirty="0">
                <a:solidFill>
                  <a:srgbClr val="191D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2017 год и плановый период 2018 и 2019годов установлен</a:t>
            </a:r>
            <a:endParaRPr lang="ru-RU" altLang="ru-RU" sz="800" dirty="0">
              <a:solidFill>
                <a:srgbClr val="191D34"/>
              </a:solidFill>
              <a:latin typeface="Arial" charset="0"/>
            </a:endParaRPr>
          </a:p>
          <a:p>
            <a:pPr algn="ctr" eaLnBrk="0" hangingPunct="0"/>
            <a:r>
              <a:rPr lang="ru-RU" altLang="ru-RU" sz="2400" b="1" dirty="0">
                <a:solidFill>
                  <a:srgbClr val="191D34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в соответствии с проектом закона Ивановской области</a:t>
            </a:r>
            <a:endParaRPr lang="ru-RU" altLang="ru-RU" sz="800" dirty="0">
              <a:solidFill>
                <a:srgbClr val="191D34"/>
              </a:solidFill>
              <a:latin typeface="Arial" charset="0"/>
            </a:endParaRPr>
          </a:p>
          <a:p>
            <a:pPr algn="ctr" eaLnBrk="0" hangingPunct="0"/>
            <a:r>
              <a:rPr lang="ru-RU" altLang="ru-RU" sz="2400" b="1" dirty="0">
                <a:solidFill>
                  <a:srgbClr val="191D34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«Об областном бюджете на 2017 год и</a:t>
            </a:r>
            <a:endParaRPr lang="ru-RU" altLang="ru-RU" sz="800" dirty="0">
              <a:solidFill>
                <a:srgbClr val="191D34"/>
              </a:solidFill>
              <a:latin typeface="Arial" charset="0"/>
            </a:endParaRPr>
          </a:p>
          <a:p>
            <a:pPr algn="ctr" eaLnBrk="0" hangingPunct="0"/>
            <a:r>
              <a:rPr lang="ru-RU" altLang="ru-RU" sz="2400" b="1" dirty="0">
                <a:solidFill>
                  <a:srgbClr val="191D34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на плановый период 2018 и 2019 годов»</a:t>
            </a:r>
            <a:endParaRPr lang="ru-RU" altLang="ru-RU" sz="800" dirty="0">
              <a:solidFill>
                <a:srgbClr val="191D34"/>
              </a:solidFill>
              <a:latin typeface="Arial" charset="0"/>
            </a:endParaRPr>
          </a:p>
          <a:p>
            <a:pPr eaLnBrk="0" hangingPunct="0"/>
            <a:endParaRPr lang="ru-RU" altLang="ru-RU" dirty="0">
              <a:latin typeface="Arial" charset="0"/>
            </a:endParaRPr>
          </a:p>
        </p:txBody>
      </p:sp>
      <p:sp>
        <p:nvSpPr>
          <p:cNvPr id="13325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>
                <a:latin typeface="Arial" charset="0"/>
              </a:rPr>
              <a:t/>
            </a:r>
            <a:br>
              <a:rPr lang="ru-RU" altLang="ru-RU">
                <a:latin typeface="Arial" charset="0"/>
              </a:rPr>
            </a:br>
            <a:endParaRPr lang="ru-RU" altLang="ru-RU">
              <a:latin typeface="Arial" charset="0"/>
            </a:endParaRPr>
          </a:p>
          <a:p>
            <a:pPr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			</a:t>
            </a:r>
            <a:endParaRPr lang="ru-RU" altLang="ru-RU" sz="800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0c03b266e473a7bc89bf69bed791bd1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54563" y="1069975"/>
            <a:ext cx="4389437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9" descr="9535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563" y="3476625"/>
            <a:ext cx="2038350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AutoShape 7"/>
          <p:cNvSpPr>
            <a:spLocks noChangeArrowheads="1"/>
          </p:cNvSpPr>
          <p:nvPr/>
        </p:nvSpPr>
        <p:spPr bwMode="auto">
          <a:xfrm>
            <a:off x="1042988" y="457200"/>
            <a:ext cx="6913562" cy="1892300"/>
          </a:xfrm>
          <a:prstGeom prst="downArrowCallout">
            <a:avLst>
              <a:gd name="adj1" fmla="val 46752"/>
              <a:gd name="adj2" fmla="val 62127"/>
              <a:gd name="adj3" fmla="val 25852"/>
              <a:gd name="adj4" fmla="val 66667"/>
            </a:avLst>
          </a:prstGeom>
          <a:gradFill rotWithShape="1">
            <a:gsLst>
              <a:gs pos="0">
                <a:srgbClr val="DDF0C7"/>
              </a:gs>
              <a:gs pos="100000">
                <a:srgbClr val="99D25A">
                  <a:alpha val="76999"/>
                </a:srgbClr>
              </a:gs>
            </a:gsLst>
            <a:lin ang="5400000" scaled="1"/>
          </a:gradFill>
          <a:ln w="3175">
            <a:solidFill>
              <a:srgbClr val="EAF1DD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altLang="ru-RU" sz="2400" b="1">
              <a:solidFill>
                <a:srgbClr val="4F622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altLang="ru-RU" sz="2400" b="1">
                <a:solidFill>
                  <a:srgbClr val="4F622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бюджета разработан на основе: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6149" name="AutoShape 3"/>
          <p:cNvSpPr>
            <a:spLocks noChangeArrowheads="1"/>
          </p:cNvSpPr>
          <p:nvPr/>
        </p:nvSpPr>
        <p:spPr bwMode="auto">
          <a:xfrm>
            <a:off x="2884488" y="3651250"/>
            <a:ext cx="6218237" cy="1006475"/>
          </a:xfrm>
          <a:prstGeom prst="flowChartPreparation">
            <a:avLst/>
          </a:prstGeom>
          <a:gradFill rotWithShape="1">
            <a:gsLst>
              <a:gs pos="0">
                <a:srgbClr val="FFFFCC">
                  <a:alpha val="60001"/>
                </a:srgbClr>
              </a:gs>
              <a:gs pos="100000">
                <a:srgbClr val="FFFFD9"/>
              </a:gs>
            </a:gsLst>
            <a:lin ang="5400000" scaled="1"/>
          </a:gradFill>
          <a:ln w="9525">
            <a:solidFill>
              <a:srgbClr val="4E6128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b="1">
                <a:solidFill>
                  <a:srgbClr val="5F497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прогноза социально-экономического развития Ингарского сельского поселения</a:t>
            </a:r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6150" name="AutoShape 5"/>
          <p:cNvSpPr>
            <a:spLocks noChangeArrowheads="1"/>
          </p:cNvSpPr>
          <p:nvPr/>
        </p:nvSpPr>
        <p:spPr bwMode="auto">
          <a:xfrm>
            <a:off x="179388" y="2349500"/>
            <a:ext cx="5400724" cy="1066800"/>
          </a:xfrm>
          <a:prstGeom prst="flowChartPreparation">
            <a:avLst/>
          </a:prstGeom>
          <a:gradFill rotWithShape="1">
            <a:gsLst>
              <a:gs pos="0">
                <a:srgbClr val="FFFFCC">
                  <a:alpha val="64000"/>
                </a:srgbClr>
              </a:gs>
              <a:gs pos="100000">
                <a:srgbClr val="FFFFD9"/>
              </a:gs>
            </a:gsLst>
            <a:lin ang="5400000" scaled="1"/>
          </a:gradFill>
          <a:ln w="9525">
            <a:solidFill>
              <a:srgbClr val="4E6128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b="1">
                <a:solidFill>
                  <a:srgbClr val="5F497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ежегодного послания Президента РФ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b="1">
                <a:solidFill>
                  <a:srgbClr val="5F497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Федеральному Собранию РФ</a:t>
            </a:r>
            <a:endParaRPr lang="ru-RU" altLang="ru-RU" sz="800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  <p:sp>
        <p:nvSpPr>
          <p:cNvPr id="6151" name="AutoShape 4"/>
          <p:cNvSpPr>
            <a:spLocks noChangeArrowheads="1"/>
          </p:cNvSpPr>
          <p:nvPr/>
        </p:nvSpPr>
        <p:spPr bwMode="auto">
          <a:xfrm>
            <a:off x="179388" y="4751388"/>
            <a:ext cx="5334000" cy="1006475"/>
          </a:xfrm>
          <a:prstGeom prst="flowChartPreparation">
            <a:avLst/>
          </a:prstGeom>
          <a:gradFill rotWithShape="1">
            <a:gsLst>
              <a:gs pos="0">
                <a:srgbClr val="FFFFCC">
                  <a:alpha val="70000"/>
                </a:srgbClr>
              </a:gs>
              <a:gs pos="100000">
                <a:srgbClr val="FFFFEE"/>
              </a:gs>
            </a:gsLst>
            <a:lin ang="5400000" scaled="1"/>
          </a:gradFill>
          <a:ln w="9525">
            <a:solidFill>
              <a:srgbClr val="4E6128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b="1" dirty="0">
                <a:solidFill>
                  <a:srgbClr val="5F497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муниципальных программ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b="1" dirty="0" err="1">
                <a:solidFill>
                  <a:srgbClr val="5F497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Ингарского</a:t>
            </a:r>
            <a:r>
              <a:rPr lang="ru-RU" altLang="ru-RU" b="1" dirty="0">
                <a:solidFill>
                  <a:srgbClr val="5F497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сельского поселения</a:t>
            </a:r>
            <a:endParaRPr lang="ru-RU" altLang="ru-RU" dirty="0">
              <a:latin typeface="Arial" charset="0"/>
            </a:endParaRPr>
          </a:p>
        </p:txBody>
      </p:sp>
      <p:pic>
        <p:nvPicPr>
          <p:cNvPr id="6152" name="Рисунок 3" descr="prognoz600_jpg_660x200_crop_q8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638" y="5318125"/>
            <a:ext cx="4705350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4" name="Rectangle 15"/>
          <p:cNvSpPr>
            <a:spLocks noChangeArrowheads="1"/>
          </p:cNvSpPr>
          <p:nvPr/>
        </p:nvSpPr>
        <p:spPr bwMode="auto">
          <a:xfrm>
            <a:off x="-12700" y="4397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AutoShape 3"/>
          <p:cNvSpPr>
            <a:spLocks noChangeArrowheads="1"/>
          </p:cNvSpPr>
          <p:nvPr/>
        </p:nvSpPr>
        <p:spPr bwMode="auto">
          <a:xfrm>
            <a:off x="0" y="188641"/>
            <a:ext cx="9037638" cy="1080120"/>
          </a:xfrm>
          <a:prstGeom prst="parallelogram">
            <a:avLst>
              <a:gd name="adj" fmla="val 92845"/>
            </a:avLst>
          </a:prstGeom>
          <a:gradFill rotWithShape="1">
            <a:gsLst>
              <a:gs pos="0">
                <a:srgbClr val="92D050"/>
              </a:gs>
              <a:gs pos="100000">
                <a:srgbClr val="DAEFC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600" b="1" dirty="0">
                <a:solidFill>
                  <a:srgbClr val="4F622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Изменения Законодательства по </a:t>
            </a:r>
            <a:r>
              <a:rPr lang="ru-RU" altLang="ru-RU" sz="2600" b="1" dirty="0" smtClean="0">
                <a:solidFill>
                  <a:srgbClr val="4F622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расходам </a:t>
            </a:r>
            <a:r>
              <a:rPr lang="ru-RU" altLang="ru-RU" sz="2600" b="1" dirty="0">
                <a:solidFill>
                  <a:srgbClr val="4F622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1 января 2017 года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sp>
        <p:nvSpPr>
          <p:cNvPr id="7173" name="AutoShape 2"/>
          <p:cNvSpPr>
            <a:spLocks noChangeArrowheads="1"/>
          </p:cNvSpPr>
          <p:nvPr/>
        </p:nvSpPr>
        <p:spPr bwMode="auto">
          <a:xfrm>
            <a:off x="251520" y="1196752"/>
            <a:ext cx="8229600" cy="864096"/>
          </a:xfrm>
          <a:prstGeom prst="parallelogram">
            <a:avLst>
              <a:gd name="adj" fmla="val 44462"/>
            </a:avLst>
          </a:prstGeom>
          <a:gradFill rotWithShape="1">
            <a:gsLst>
              <a:gs pos="0">
                <a:srgbClr val="FFFFCC"/>
              </a:gs>
              <a:gs pos="100000">
                <a:srgbClr val="EAF1DD"/>
              </a:gs>
            </a:gsLst>
            <a:lin ang="5400000" scaled="1"/>
          </a:gradFill>
          <a:ln w="158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Передача полномочий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от сельских поселений в район</a:t>
            </a:r>
          </a:p>
        </p:txBody>
      </p:sp>
      <p:pic>
        <p:nvPicPr>
          <p:cNvPr id="7174" name="Рисунок 2" descr="0_836c8_a2192a42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124744"/>
            <a:ext cx="2531145" cy="100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132856"/>
            <a:ext cx="8136905" cy="4402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ts val="2600"/>
              </a:lnSpc>
              <a:buFont typeface="Wingdings" pitchFamily="2" charset="2"/>
              <a:buChar char="ü"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- </a:t>
            </a:r>
            <a:r>
              <a:rPr lang="ru-RU" sz="20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электро</a:t>
            </a: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-, тепло-, </a:t>
            </a:r>
            <a:r>
              <a:rPr lang="ru-RU" sz="20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газо</a:t>
            </a: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- и водоснабжение поселения, водоотведение;</a:t>
            </a:r>
          </a:p>
          <a:p>
            <a:pPr>
              <a:lnSpc>
                <a:spcPts val="2600"/>
              </a:lnSpc>
              <a:buFont typeface="Wingdings" pitchFamily="2" charset="2"/>
              <a:buChar char="ü"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- дорожная деятельность в отношении автомобильных дорог местного значения в границах населенных пунктов поселения;</a:t>
            </a:r>
          </a:p>
          <a:p>
            <a:pPr>
              <a:lnSpc>
                <a:spcPts val="2600"/>
              </a:lnSpc>
              <a:buFont typeface="Wingdings" pitchFamily="2" charset="2"/>
              <a:buChar char="ü"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- обеспечение, проживающих в поселении и нуждающихся малоимущих граждан, жилыми помещениями;</a:t>
            </a:r>
          </a:p>
          <a:p>
            <a:pPr>
              <a:lnSpc>
                <a:spcPts val="2600"/>
              </a:lnSpc>
              <a:buFont typeface="Wingdings" pitchFamily="2" charset="2"/>
              <a:buChar char="ü"/>
            </a:pPr>
            <a:r>
              <a:rPr lang="ru-RU" sz="20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 - участие в предупреждении и ликвидации последствий чрезвычайных ситуаций в границах поселения;</a:t>
            </a:r>
          </a:p>
          <a:p>
            <a:pPr>
              <a:lnSpc>
                <a:spcPts val="2600"/>
              </a:lnSpc>
              <a:buFont typeface="Wingdings" pitchFamily="2" charset="2"/>
              <a:buChar char="ü"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- библиотечное обслуживание населения;</a:t>
            </a:r>
          </a:p>
          <a:p>
            <a:pPr>
              <a:lnSpc>
                <a:spcPts val="2600"/>
              </a:lnSpc>
              <a:buFont typeface="Wingdings" pitchFamily="2" charset="2"/>
              <a:buChar char="ü"/>
            </a:pPr>
            <a:r>
              <a:rPr lang="ru-RU" sz="20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 - сбор и вывоз твердых бытовых отходов;</a:t>
            </a:r>
          </a:p>
          <a:p>
            <a:pPr>
              <a:lnSpc>
                <a:spcPts val="2600"/>
              </a:lnSpc>
              <a:buFont typeface="Wingdings" pitchFamily="2" charset="2"/>
              <a:buChar char="ü"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- утверждение генеральных планов поселения;</a:t>
            </a:r>
          </a:p>
          <a:p>
            <a:pPr>
              <a:lnSpc>
                <a:spcPts val="2600"/>
              </a:lnSpc>
              <a:buFont typeface="Wingdings" pitchFamily="2" charset="2"/>
              <a:buChar char="ü"/>
            </a:pPr>
            <a:r>
              <a:rPr lang="ru-RU" sz="20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 - организаций ритуальных услуг и содержание мест захоронения.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6"/>
          <p:cNvSpPr>
            <a:spLocks noChangeArrowheads="1" noChangeShapeType="1" noTextEdit="1"/>
          </p:cNvSpPr>
          <p:nvPr/>
        </p:nvSpPr>
        <p:spPr bwMode="auto">
          <a:xfrm>
            <a:off x="611560" y="764704"/>
            <a:ext cx="8208912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943634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Расходная часть </a:t>
            </a:r>
            <a:r>
              <a:rPr lang="ru-RU" sz="3600" b="1" i="1" kern="10" dirty="0" err="1">
                <a:ln w="9525">
                  <a:noFill/>
                  <a:round/>
                  <a:headEnd/>
                  <a:tailEnd/>
                </a:ln>
                <a:solidFill>
                  <a:srgbClr val="943634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Ингарского</a:t>
            </a:r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943634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сельского поселения</a:t>
            </a:r>
          </a:p>
          <a:p>
            <a:pPr algn="ctr"/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943634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на </a:t>
            </a: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943634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2017год </a:t>
            </a:r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943634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 на плановый период </a:t>
            </a:r>
          </a:p>
          <a:p>
            <a:pPr algn="ctr"/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943634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2018 </a:t>
            </a:r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943634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 </a:t>
            </a: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943634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2019 </a:t>
            </a:r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943634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годов</a:t>
            </a:r>
          </a:p>
        </p:txBody>
      </p:sp>
      <p:sp>
        <p:nvSpPr>
          <p:cNvPr id="17411" name="WordArt 4"/>
          <p:cNvSpPr>
            <a:spLocks noChangeArrowheads="1" noChangeShapeType="1" noTextEdit="1"/>
          </p:cNvSpPr>
          <p:nvPr/>
        </p:nvSpPr>
        <p:spPr bwMode="auto">
          <a:xfrm>
            <a:off x="1331640" y="2204864"/>
            <a:ext cx="590465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Параметры расходной части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бюджета</a:t>
            </a: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тыс.руб.</a:t>
            </a:r>
          </a:p>
        </p:txBody>
      </p:sp>
      <p:sp>
        <p:nvSpPr>
          <p:cNvPr id="17412" name="AutoShape 5"/>
          <p:cNvSpPr>
            <a:spLocks noChangeArrowheads="1"/>
          </p:cNvSpPr>
          <p:nvPr/>
        </p:nvSpPr>
        <p:spPr bwMode="auto">
          <a:xfrm>
            <a:off x="251520" y="3068960"/>
            <a:ext cx="3032125" cy="21336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DAEEF3"/>
              </a:gs>
              <a:gs pos="100000">
                <a:srgbClr val="CCFFCC"/>
              </a:gs>
            </a:gsLst>
            <a:lin ang="5400000" scaled="1"/>
          </a:gradFill>
          <a:ln w="57150">
            <a:solidFill>
              <a:srgbClr val="4E6128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 год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11416,7                 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17413" name="AutoShape 3"/>
          <p:cNvSpPr>
            <a:spLocks noChangeArrowheads="1"/>
          </p:cNvSpPr>
          <p:nvPr/>
        </p:nvSpPr>
        <p:spPr bwMode="auto">
          <a:xfrm>
            <a:off x="2987824" y="3789040"/>
            <a:ext cx="3032125" cy="21336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DAEEF3"/>
              </a:gs>
              <a:gs pos="100000">
                <a:srgbClr val="CCFFCC"/>
              </a:gs>
            </a:gsLst>
            <a:lin ang="5400000" scaled="1"/>
          </a:gradFill>
          <a:ln w="57150">
            <a:solidFill>
              <a:srgbClr val="4E6128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3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 год -</a:t>
            </a:r>
            <a:r>
              <a:rPr lang="ru-RU" alt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11465,2                                  </a:t>
            </a:r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sp>
        <p:nvSpPr>
          <p:cNvPr id="17414" name="AutoShape 2"/>
          <p:cNvSpPr>
            <a:spLocks noChangeArrowheads="1"/>
          </p:cNvSpPr>
          <p:nvPr/>
        </p:nvSpPr>
        <p:spPr bwMode="auto">
          <a:xfrm>
            <a:off x="5868144" y="4437112"/>
            <a:ext cx="3032125" cy="21336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DAEEF3"/>
              </a:gs>
              <a:gs pos="100000">
                <a:srgbClr val="CCFFCC"/>
              </a:gs>
            </a:gsLst>
            <a:lin ang="5400000" scaled="1"/>
          </a:gradFill>
          <a:ln w="57150">
            <a:solidFill>
              <a:srgbClr val="4E6128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3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 </a:t>
            </a:r>
            <a:r>
              <a:rPr lang="ru-RU" alt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год-11298,8</a:t>
            </a:r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sp>
        <p:nvSpPr>
          <p:cNvPr id="17415" name="AutoShape 1"/>
          <p:cNvSpPr>
            <a:spLocks noChangeArrowheads="1"/>
          </p:cNvSpPr>
          <p:nvPr/>
        </p:nvSpPr>
        <p:spPr bwMode="auto">
          <a:xfrm>
            <a:off x="5292080" y="2780928"/>
            <a:ext cx="3489325" cy="808037"/>
          </a:xfrm>
          <a:prstGeom prst="foldedCorner">
            <a:avLst>
              <a:gd name="adj" fmla="val 50000"/>
            </a:avLst>
          </a:prstGeom>
          <a:gradFill rotWithShape="1">
            <a:gsLst>
              <a:gs pos="0">
                <a:srgbClr val="CCECFF"/>
              </a:gs>
              <a:gs pos="100000">
                <a:srgbClr val="D3EFFF"/>
              </a:gs>
            </a:gsLst>
            <a:lin ang="5400000" scaled="1"/>
          </a:gradFill>
          <a:ln w="9525">
            <a:solidFill>
              <a:srgbClr val="548DD4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altLang="ru-RU" sz="1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2017 год и на плановый период 2018 и 2019 гг. бюджет сбалансирован.</a:t>
            </a:r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3581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4704"/>
            <a:ext cx="8568952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Программы:</a:t>
            </a:r>
          </a:p>
          <a:p>
            <a:pPr algn="ctr"/>
            <a:endParaRPr lang="ru-RU" sz="3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685800" indent="-685800">
              <a:lnSpc>
                <a:spcPct val="200000"/>
              </a:lnSpc>
              <a:buFontTx/>
              <a:buChar char="-"/>
            </a:pP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Электронный бюджет</a:t>
            </a:r>
          </a:p>
          <a:p>
            <a:pPr marL="685800" indent="-685800">
              <a:lnSpc>
                <a:spcPct val="200000"/>
              </a:lnSpc>
              <a:buFontTx/>
              <a:buChar char="-"/>
            </a:pPr>
            <a:r>
              <a:rPr lang="ru-RU" sz="4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ГИС ГМП</a:t>
            </a:r>
          </a:p>
          <a:p>
            <a:pPr marL="685800" indent="-685800">
              <a:lnSpc>
                <a:spcPct val="200000"/>
              </a:lnSpc>
              <a:buFontTx/>
              <a:buChar char="-"/>
            </a:pP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Технокод</a:t>
            </a: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«Муниципалитет»</a:t>
            </a:r>
            <a:endParaRPr lang="ru-RU" sz="4000" b="1" i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85489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826" y="332656"/>
            <a:ext cx="878317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Норматив на содержание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ОМСУ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2204865"/>
          <a:ext cx="7632848" cy="3341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/>
                <a:gridCol w="1908212"/>
                <a:gridCol w="1908212"/>
                <a:gridCol w="1908212"/>
              </a:tblGrid>
              <a:tr h="835293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5293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Численность </a:t>
                      </a:r>
                      <a:endParaRPr lang="ru-RU" sz="2400" i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3278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3258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3172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5293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Норматив </a:t>
                      </a:r>
                      <a:endParaRPr lang="ru-RU" sz="2400" i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2029,4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1837,7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1604,4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5293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  <a:endParaRPr lang="ru-RU" sz="2400" i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6652,4</a:t>
                      </a:r>
                      <a:endParaRPr lang="ru-RU" sz="2800" b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5987,2</a:t>
                      </a:r>
                      <a:endParaRPr lang="ru-RU" sz="2800" b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5089,2</a:t>
                      </a:r>
                      <a:endParaRPr lang="ru-RU" sz="2800" b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92696"/>
            <a:ext cx="9144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2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Согласно основного направления бюджетной политики </a:t>
            </a:r>
            <a:endParaRPr lang="ru-RU" altLang="ru-RU" sz="2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alt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lang="ru-RU" altLang="ru-RU" sz="2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2017-2019годы одной из приоритетных задач является внедрение программно-целевого принципа организации деятельности органов исполнительной власти и соответственно принятие программных бюджетов.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sp>
        <p:nvSpPr>
          <p:cNvPr id="20483" name="AutoShape 1"/>
          <p:cNvSpPr>
            <a:spLocks noChangeArrowheads="1"/>
          </p:cNvSpPr>
          <p:nvPr/>
        </p:nvSpPr>
        <p:spPr bwMode="auto">
          <a:xfrm>
            <a:off x="251520" y="3068960"/>
            <a:ext cx="8504237" cy="2809454"/>
          </a:xfrm>
          <a:prstGeom prst="downArrowCallout">
            <a:avLst>
              <a:gd name="adj1" fmla="val 47609"/>
              <a:gd name="adj2" fmla="val 47609"/>
              <a:gd name="adj3" fmla="val 16667"/>
              <a:gd name="adj4" fmla="val 75435"/>
            </a:avLst>
          </a:prstGeom>
          <a:gradFill rotWithShape="1">
            <a:gsLst>
              <a:gs pos="0">
                <a:srgbClr val="FFFFCC"/>
              </a:gs>
              <a:gs pos="100000">
                <a:srgbClr val="FFFFFF"/>
              </a:gs>
            </a:gsLst>
            <a:lin ang="5400000" scaled="1"/>
          </a:gradFill>
          <a:ln w="28575" cap="rnd">
            <a:solidFill>
              <a:srgbClr val="0070C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целью решения данных задач в проекте предусмотрено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реализация 8 муниципальных программ поселения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algn="ctr" eaLnBrk="0" hangingPunct="0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2017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год- 11268,0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тыс.руб. (99,9 от общего объёма расходов)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algn="ctr" eaLnBrk="0" hangingPunct="0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2018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год- 11316,5 тыс.руб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. (99,9 от общего объема расходов)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algn="ctr" eaLnBrk="0" hangingPunct="0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2019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год- 11150,1 тыс.руб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. (99,9 от общего объема расходов)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eaLnBrk="0" hangingPunct="0"/>
            <a:endParaRPr lang="ru-RU" altLang="ru-RU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3" y="260647"/>
          <a:ext cx="8352928" cy="63136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53496"/>
                <a:gridCol w="874385"/>
                <a:gridCol w="874385"/>
                <a:gridCol w="950662"/>
              </a:tblGrid>
              <a:tr h="6023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Наименование муниципальной </a:t>
                      </a:r>
                      <a:r>
                        <a:rPr lang="ru-RU" sz="1600" dirty="0" smtClean="0">
                          <a:effectLst/>
                        </a:rPr>
                        <a:t>программы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Ингарского</a:t>
                      </a:r>
                      <a:r>
                        <a:rPr lang="ru-RU" sz="1600" dirty="0">
                          <a:effectLst/>
                        </a:rPr>
                        <a:t> сельского поселения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2017 </a:t>
                      </a:r>
                      <a:endParaRPr lang="ru-RU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2018 </a:t>
                      </a:r>
                      <a:endParaRPr lang="ru-RU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2019 </a:t>
                      </a:r>
                      <a:endParaRPr lang="ru-RU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</a:tr>
              <a:tr h="234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</a:t>
                      </a:r>
                      <a:endParaRPr lang="ru-RU" sz="9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</a:t>
                      </a:r>
                      <a:endParaRPr lang="ru-RU" sz="9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3</a:t>
                      </a:r>
                      <a:endParaRPr lang="ru-RU" sz="9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4</a:t>
                      </a:r>
                      <a:endParaRPr lang="ru-RU" sz="9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</a:tr>
              <a:tr h="3169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Всего</a:t>
                      </a:r>
                      <a:endParaRPr lang="ru-RU" sz="16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11268,0</a:t>
                      </a:r>
                      <a:endParaRPr lang="ru-RU" sz="1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11316,5</a:t>
                      </a:r>
                      <a:endParaRPr lang="ru-RU" sz="1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11150,1</a:t>
                      </a:r>
                      <a:endParaRPr lang="ru-RU" sz="1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>
                    <a:solidFill>
                      <a:schemeClr val="accent2"/>
                    </a:solidFill>
                  </a:tcPr>
                </a:tc>
              </a:tr>
              <a:tr h="633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Повышение эффективности бюджетных расходов на развитие местного самоуправления в </a:t>
                      </a:r>
                      <a:r>
                        <a:rPr lang="ru-RU" sz="1200" dirty="0" err="1">
                          <a:effectLst/>
                        </a:rPr>
                        <a:t>Ингарском</a:t>
                      </a:r>
                      <a:r>
                        <a:rPr lang="ru-RU" sz="1200" dirty="0">
                          <a:effectLst/>
                        </a:rPr>
                        <a:t> сельском поселении на </a:t>
                      </a:r>
                      <a:r>
                        <a:rPr lang="ru-RU" sz="1200" dirty="0" smtClean="0">
                          <a:effectLst/>
                        </a:rPr>
                        <a:t>2017-2019 годы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5169,2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5169,2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5169,2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</a:tr>
              <a:tr h="633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Пожарная безопасность и защита населения </a:t>
                      </a:r>
                      <a:r>
                        <a:rPr lang="ru-RU" sz="1200" dirty="0" err="1">
                          <a:effectLst/>
                        </a:rPr>
                        <a:t>Ингарского</a:t>
                      </a:r>
                      <a:r>
                        <a:rPr lang="ru-RU" sz="1200" dirty="0">
                          <a:effectLst/>
                        </a:rPr>
                        <a:t> сельского поселения Приволжского муниципального района на </a:t>
                      </a:r>
                      <a:r>
                        <a:rPr lang="ru-RU" sz="1200" dirty="0" smtClean="0">
                          <a:effectLst/>
                        </a:rPr>
                        <a:t>2017-2019 годы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150,0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150,0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150,0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</a:tr>
              <a:tr h="633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Благоустройство </a:t>
                      </a:r>
                      <a:r>
                        <a:rPr lang="ru-RU" sz="1200" dirty="0" err="1">
                          <a:effectLst/>
                        </a:rPr>
                        <a:t>Ингарского</a:t>
                      </a:r>
                      <a:r>
                        <a:rPr lang="ru-RU" sz="1200" dirty="0">
                          <a:effectLst/>
                        </a:rPr>
                        <a:t> сельского поселения Приволжского муниципального района на </a:t>
                      </a:r>
                      <a:r>
                        <a:rPr lang="ru-RU" sz="1200" dirty="0" smtClean="0">
                          <a:effectLst/>
                        </a:rPr>
                        <a:t>2017-2019 годы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2990,6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3039,1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2872,7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</a:tr>
              <a:tr h="633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Управление и распоряжение муниципальным имуществом в </a:t>
                      </a:r>
                      <a:r>
                        <a:rPr lang="ru-RU" sz="1200" dirty="0" err="1">
                          <a:effectLst/>
                        </a:rPr>
                        <a:t>Ингарском</a:t>
                      </a:r>
                      <a:r>
                        <a:rPr lang="ru-RU" sz="1200" dirty="0">
                          <a:effectLst/>
                        </a:rPr>
                        <a:t> сельском поселении на </a:t>
                      </a:r>
                      <a:r>
                        <a:rPr lang="ru-RU" sz="1200" dirty="0" smtClean="0">
                          <a:effectLst/>
                        </a:rPr>
                        <a:t>2017-2019 годы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5,0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5,0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5,0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</a:tr>
              <a:tr h="3568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Развитие культуры </a:t>
                      </a:r>
                      <a:r>
                        <a:rPr lang="ru-RU" sz="1200" dirty="0" err="1">
                          <a:effectLst/>
                        </a:rPr>
                        <a:t>Ингарского</a:t>
                      </a:r>
                      <a:r>
                        <a:rPr lang="ru-RU" sz="1200" dirty="0">
                          <a:effectLst/>
                        </a:rPr>
                        <a:t> сельского поселения на </a:t>
                      </a:r>
                      <a:r>
                        <a:rPr lang="ru-RU" sz="1200" dirty="0" smtClean="0">
                          <a:effectLst/>
                        </a:rPr>
                        <a:t>2017-2019 годы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2500,0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2500,0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2500,0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</a:tr>
              <a:tr h="950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Развитие физической культуры и спорта на территории </a:t>
                      </a:r>
                      <a:r>
                        <a:rPr lang="ru-RU" sz="1200" dirty="0" err="1">
                          <a:effectLst/>
                        </a:rPr>
                        <a:t>Ингарского</a:t>
                      </a:r>
                      <a:r>
                        <a:rPr lang="ru-RU" sz="1200" dirty="0">
                          <a:effectLst/>
                        </a:rPr>
                        <a:t> сельского поселения Приволжского муниципального района на </a:t>
                      </a:r>
                      <a:r>
                        <a:rPr lang="ru-RU" sz="1200" dirty="0" smtClean="0">
                          <a:effectLst/>
                        </a:rPr>
                        <a:t>2017-2019 годы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50,0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50,0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50,0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</a:tr>
              <a:tr h="633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Социальная поддержка населения в </a:t>
                      </a:r>
                      <a:r>
                        <a:rPr lang="ru-RU" sz="1200" dirty="0" err="1">
                          <a:effectLst/>
                        </a:rPr>
                        <a:t>Ингарском</a:t>
                      </a:r>
                      <a:r>
                        <a:rPr lang="ru-RU" sz="1200" dirty="0">
                          <a:effectLst/>
                        </a:rPr>
                        <a:t> сельском поселении на </a:t>
                      </a:r>
                      <a:r>
                        <a:rPr lang="ru-RU" sz="1200" dirty="0" smtClean="0">
                          <a:effectLst/>
                        </a:rPr>
                        <a:t>2017-2019 </a:t>
                      </a:r>
                      <a:r>
                        <a:rPr lang="ru-RU" sz="1200" dirty="0">
                          <a:effectLst/>
                        </a:rPr>
                        <a:t>годы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383,3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383,3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383,3</a:t>
                      </a:r>
                      <a:endParaRPr lang="ru-RU" sz="12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</a:tr>
              <a:tr h="633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Развитие работы с детьми и молодежью в </a:t>
                      </a:r>
                      <a:r>
                        <a:rPr lang="ru-RU" sz="1200" dirty="0" err="1">
                          <a:effectLst/>
                        </a:rPr>
                        <a:t>Ингарском</a:t>
                      </a:r>
                      <a:r>
                        <a:rPr lang="ru-RU" sz="1200" dirty="0">
                          <a:effectLst/>
                        </a:rPr>
                        <a:t> сельском поселении на </a:t>
                      </a:r>
                      <a:r>
                        <a:rPr lang="ru-RU" sz="1200" dirty="0" smtClean="0">
                          <a:effectLst/>
                        </a:rPr>
                        <a:t>2017-2019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годы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20,0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20,0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20,0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398" marR="46398" marT="0" marB="0" anchor="ctr"/>
                </a:tc>
              </a:tr>
            </a:tbl>
          </a:graphicData>
        </a:graphic>
      </p:graphicFrame>
      <p:sp>
        <p:nvSpPr>
          <p:cNvPr id="21568" name="Rectangle 1"/>
          <p:cNvSpPr>
            <a:spLocks noChangeArrowheads="1"/>
          </p:cNvSpPr>
          <p:nvPr/>
        </p:nvSpPr>
        <p:spPr bwMode="auto">
          <a:xfrm>
            <a:off x="1143000" y="831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365125" algn="l"/>
                <a:tab pos="4625975" algn="ctr"/>
              </a:tabLst>
            </a:pPr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>
              <a:latin typeface="Arial" charset="0"/>
              <a:ea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AutoShape 1"/>
          <p:cNvSpPr>
            <a:spLocks noChangeArrowheads="1"/>
          </p:cNvSpPr>
          <p:nvPr/>
        </p:nvSpPr>
        <p:spPr bwMode="auto">
          <a:xfrm>
            <a:off x="395536" y="1556792"/>
            <a:ext cx="8367464" cy="4876800"/>
          </a:xfrm>
          <a:prstGeom prst="flowChartMultidocument">
            <a:avLst/>
          </a:prstGeom>
          <a:gradFill rotWithShape="1">
            <a:gsLst>
              <a:gs pos="0">
                <a:srgbClr val="FFFFD5"/>
              </a:gs>
              <a:gs pos="100000">
                <a:srgbClr val="FFFFF1"/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/>
          <a:lstStyle/>
          <a:p>
            <a:pPr indent="449263" algn="just"/>
            <a:r>
              <a:rPr lang="ru-RU" altLang="ru-RU" sz="13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indent="449263" eaLnBrk="0" hangingPunct="0">
              <a:lnSpc>
                <a:spcPct val="150000"/>
              </a:lnSpc>
            </a:pPr>
            <a:r>
              <a:rPr lang="ru-RU" altLang="ru-RU" sz="1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Целью </a:t>
            </a:r>
            <a:r>
              <a:rPr lang="ru-RU" altLang="ru-RU" b="1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муниципальной</a:t>
            </a:r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программы </a:t>
            </a:r>
            <a:r>
              <a:rPr lang="ru-RU" altLang="ru-RU" b="1" i="1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является</a:t>
            </a:r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: 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altLang="ru-RU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 создание необходимых условий для эффективной реализации органами местного самоуправления полномочий по решению вопросов местного значения;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altLang="ru-RU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 повышение уровня профессионализма выборных должностных лиц, служащих и муниципальных служащих органов местного самоуправления </a:t>
            </a:r>
            <a:r>
              <a:rPr lang="ru-RU" altLang="ru-RU" i="1" dirty="0" err="1">
                <a:latin typeface="Times New Roman" pitchFamily="18" charset="0"/>
                <a:ea typeface="Calibri" pitchFamily="34" charset="0"/>
                <a:cs typeface="Calibri" pitchFamily="34" charset="0"/>
              </a:rPr>
              <a:t>Ингарского</a:t>
            </a:r>
            <a:r>
              <a:rPr lang="ru-RU" altLang="ru-RU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сельского поселения.</a:t>
            </a:r>
            <a:endParaRPr lang="ru-RU" altLang="ru-RU" sz="900" dirty="0">
              <a:latin typeface="Arial" charset="0"/>
            </a:endParaRPr>
          </a:p>
          <a:p>
            <a:pPr indent="449263" eaLnBrk="0" hangingPunct="0"/>
            <a:endParaRPr lang="ru-RU" altLang="ru-RU" dirty="0">
              <a:latin typeface="Arial" charset="0"/>
            </a:endParaRPr>
          </a:p>
        </p:txBody>
      </p:sp>
      <p:sp>
        <p:nvSpPr>
          <p:cNvPr id="22530" name="AutoShape 3"/>
          <p:cNvSpPr>
            <a:spLocks noChangeArrowheads="1"/>
          </p:cNvSpPr>
          <p:nvPr/>
        </p:nvSpPr>
        <p:spPr bwMode="auto">
          <a:xfrm>
            <a:off x="106362" y="404664"/>
            <a:ext cx="8858126" cy="93610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2531" name="Oval 2"/>
          <p:cNvSpPr>
            <a:spLocks noChangeArrowheads="1"/>
          </p:cNvSpPr>
          <p:nvPr/>
        </p:nvSpPr>
        <p:spPr bwMode="auto">
          <a:xfrm>
            <a:off x="251520" y="188641"/>
            <a:ext cx="8474075" cy="1656184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/>
            <a:r>
              <a:rPr lang="ru-RU" altLang="ru-RU" b="1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Муниципальная программа «Повышение эффективности бюджетных расходов на развитие местного самоуправления в Ингарском сельском поселении на 2017-2019годы»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365125" algn="l"/>
                <a:tab pos="4625975" algn="ctr"/>
              </a:tabLst>
            </a:pPr>
            <a:endParaRPr lang="ru-RU" altLang="ru-RU">
              <a:latin typeface="Arial" charset="0"/>
            </a:endParaRPr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365125" algn="l"/>
                <a:tab pos="4625975" algn="ctr"/>
              </a:tabLst>
            </a:pPr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5" y="1916834"/>
          <a:ext cx="8208914" cy="45942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48496"/>
                <a:gridCol w="1186806"/>
                <a:gridCol w="1186806"/>
                <a:gridCol w="1186806"/>
              </a:tblGrid>
              <a:tr h="504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подпрограммы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2017 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2018 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2019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i="1" dirty="0">
                          <a:effectLst/>
                        </a:rPr>
                        <a:t>1</a:t>
                      </a:r>
                      <a:endParaRPr lang="ru-RU" sz="10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i="1">
                          <a:effectLst/>
                        </a:rPr>
                        <a:t>2</a:t>
                      </a:r>
                      <a:endParaRPr lang="ru-RU" sz="1000" b="1" i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i="1" dirty="0">
                          <a:effectLst/>
                        </a:rPr>
                        <a:t>3</a:t>
                      </a:r>
                      <a:endParaRPr lang="ru-RU" sz="10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i="1" dirty="0">
                          <a:effectLst/>
                        </a:rPr>
                        <a:t>4</a:t>
                      </a:r>
                      <a:endParaRPr lang="ru-RU" sz="10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/>
                </a:tc>
              </a:tr>
              <a:tr h="332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Всего</a:t>
                      </a:r>
                      <a:endParaRPr lang="ru-RU" sz="16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5160,2</a:t>
                      </a:r>
                      <a:endParaRPr lang="ru-RU" sz="11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5169,2</a:t>
                      </a:r>
                      <a:endParaRPr lang="ru-RU" sz="11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5169,2</a:t>
                      </a:r>
                      <a:endParaRPr lang="ru-RU" sz="11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solidFill>
                      <a:schemeClr val="accent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dirty="0">
                          <a:effectLst/>
                        </a:rPr>
                        <a:t>в том числе:</a:t>
                      </a:r>
                      <a:endParaRPr lang="ru-RU" sz="11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</a:rPr>
                        <a:t> </a:t>
                      </a:r>
                      <a:r>
                        <a:rPr lang="ru-RU" sz="1600" i="1" dirty="0">
                          <a:effectLst/>
                        </a:rPr>
                        <a:t>«Развитие системы муниципальной службы в </a:t>
                      </a:r>
                      <a:r>
                        <a:rPr lang="ru-RU" sz="1600" i="1" dirty="0" err="1">
                          <a:effectLst/>
                        </a:rPr>
                        <a:t>Ингарском</a:t>
                      </a:r>
                      <a:r>
                        <a:rPr lang="ru-RU" sz="1600" i="1" dirty="0">
                          <a:effectLst/>
                        </a:rPr>
                        <a:t> сельском поселении»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5099,2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5099,2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5099,2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</a:rPr>
                        <a:t> </a:t>
                      </a:r>
                      <a:r>
                        <a:rPr lang="ru-RU" sz="1600" i="1" dirty="0">
                          <a:effectLst/>
                        </a:rPr>
                        <a:t>«Развитие и реформирование местного самоуправления в </a:t>
                      </a:r>
                      <a:r>
                        <a:rPr lang="ru-RU" sz="1600" i="1" dirty="0" err="1">
                          <a:effectLst/>
                        </a:rPr>
                        <a:t>Ингарском</a:t>
                      </a:r>
                      <a:r>
                        <a:rPr lang="ru-RU" sz="1600" i="1" dirty="0">
                          <a:effectLst/>
                        </a:rPr>
                        <a:t> сельском поселении»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20,0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20,0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20,0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</a:rPr>
                        <a:t> </a:t>
                      </a:r>
                      <a:r>
                        <a:rPr lang="ru-RU" sz="1600" i="1" dirty="0">
                          <a:effectLst/>
                        </a:rPr>
                        <a:t>«Развитие информационного общества в </a:t>
                      </a:r>
                      <a:r>
                        <a:rPr lang="ru-RU" sz="1600" i="1" dirty="0" err="1">
                          <a:effectLst/>
                        </a:rPr>
                        <a:t>Ингарском</a:t>
                      </a:r>
                      <a:r>
                        <a:rPr lang="ru-RU" sz="1600" i="1" dirty="0">
                          <a:effectLst/>
                        </a:rPr>
                        <a:t> сельском поселении»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50,0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50,0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50,0</a:t>
                      </a:r>
                      <a:endParaRPr lang="ru-RU" sz="1050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8858" marR="58858" marT="0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23596" name="Рисунок 8" descr="oO0cvywNS8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95146" y="332656"/>
            <a:ext cx="134885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7" name="Рисунок 10" descr="8d00f25160fcf32d2e74bfbb99c6d4dd_800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540568" y="1268760"/>
            <a:ext cx="2789238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98" name="Rectangle 3"/>
          <p:cNvSpPr>
            <a:spLocks noChangeArrowheads="1"/>
          </p:cNvSpPr>
          <p:nvPr/>
        </p:nvSpPr>
        <p:spPr bwMode="auto">
          <a:xfrm>
            <a:off x="1143000" y="996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365125" algn="l"/>
                <a:tab pos="4625975" algn="ctr"/>
              </a:tabLst>
            </a:pPr>
            <a:endParaRPr lang="ru-RU" altLang="ru-RU">
              <a:latin typeface="Arial" charset="0"/>
            </a:endParaRPr>
          </a:p>
        </p:txBody>
      </p:sp>
      <p:sp>
        <p:nvSpPr>
          <p:cNvPr id="23599" name="Rectangle 4"/>
          <p:cNvSpPr>
            <a:spLocks noChangeArrowheads="1"/>
          </p:cNvSpPr>
          <p:nvPr/>
        </p:nvSpPr>
        <p:spPr bwMode="auto">
          <a:xfrm>
            <a:off x="251520" y="496286"/>
            <a:ext cx="86409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tabLst>
                <a:tab pos="365125" algn="l"/>
                <a:tab pos="4625975" algn="ctr"/>
              </a:tabLst>
            </a:pPr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</a:t>
            </a:r>
            <a:r>
              <a:rPr lang="ru-RU" altLang="ru-RU" sz="2000" b="1" i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Расходы бюджета </a:t>
            </a:r>
            <a:r>
              <a:rPr lang="ru-RU" altLang="ru-RU" sz="2000" b="1" i="1" dirty="0" smtClean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lang="ru-RU" altLang="ru-RU" sz="2000" b="1" i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муниципальную программу </a:t>
            </a:r>
            <a:endParaRPr lang="ru-RU" altLang="ru-RU" sz="2000" b="1" i="1" dirty="0" smtClean="0">
              <a:solidFill>
                <a:srgbClr val="94363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tabLst>
                <a:tab pos="365125" algn="l"/>
                <a:tab pos="4625975" algn="ctr"/>
              </a:tabLst>
            </a:pPr>
            <a:r>
              <a:rPr lang="ru-RU" altLang="ru-RU" sz="2000" b="1" i="1" dirty="0" smtClean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2000" b="1" i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эффективности бюджетных расходов на развитие местного самоуправления в </a:t>
            </a:r>
            <a:r>
              <a:rPr lang="ru-RU" altLang="ru-RU" sz="2000" b="1" i="1" dirty="0" err="1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Ингарском</a:t>
            </a:r>
            <a:r>
              <a:rPr lang="ru-RU" altLang="ru-RU" sz="2000" b="1" i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сельском поселении </a:t>
            </a:r>
            <a:endParaRPr lang="ru-RU" altLang="ru-RU" sz="2000" b="1" i="1" dirty="0" smtClean="0">
              <a:solidFill>
                <a:srgbClr val="94363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tabLst>
                <a:tab pos="365125" algn="l"/>
                <a:tab pos="4625975" algn="ctr"/>
              </a:tabLst>
            </a:pPr>
            <a:r>
              <a:rPr lang="ru-RU" altLang="ru-RU" sz="2000" b="1" i="1" dirty="0" smtClean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lang="ru-RU" altLang="ru-RU" sz="2000" b="1" i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2017-2019 годы» </a:t>
            </a:r>
            <a:endParaRPr lang="ru-RU" altLang="ru-RU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4"/>
          <p:cNvSpPr>
            <a:spLocks noChangeArrowheads="1"/>
          </p:cNvSpPr>
          <p:nvPr/>
        </p:nvSpPr>
        <p:spPr bwMode="auto">
          <a:xfrm>
            <a:off x="323528" y="3068960"/>
            <a:ext cx="8615114" cy="3230563"/>
          </a:xfrm>
          <a:prstGeom prst="flowChartMultidocument">
            <a:avLst/>
          </a:prstGeom>
          <a:gradFill rotWithShape="1">
            <a:gsLst>
              <a:gs pos="0">
                <a:srgbClr val="FFFFD5"/>
              </a:gs>
              <a:gs pos="100000">
                <a:srgbClr val="FFFFFF"/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ru-RU" altLang="ru-RU" sz="13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0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Целью </a:t>
            </a:r>
            <a:r>
              <a:rPr lang="ru-RU" alt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  на 2017-2019 годы </a:t>
            </a:r>
            <a:r>
              <a:rPr lang="ru-RU" altLang="ru-RU" sz="20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является:</a:t>
            </a:r>
            <a:endParaRPr lang="ru-RU" altLang="ru-RU" sz="1000" dirty="0">
              <a:latin typeface="Arial" charset="0"/>
            </a:endParaRPr>
          </a:p>
          <a:p>
            <a:pPr marL="342900" indent="-342900" eaLnBrk="0" hangingPunct="0">
              <a:buFont typeface="Wingdings" panose="05000000000000000000" pitchFamily="2" charset="2"/>
              <a:buChar char="ü"/>
            </a:pPr>
            <a:r>
              <a:rPr lang="ru-RU" altLang="ru-RU" sz="2000" i="1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- обеспечение </a:t>
            </a:r>
            <a:r>
              <a:rPr lang="ru-RU" altLang="ru-RU" sz="2000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первичных мер безопасности в границах </a:t>
            </a:r>
            <a:r>
              <a:rPr lang="ru-RU" altLang="ru-RU" sz="2000" i="1" dirty="0" err="1">
                <a:latin typeface="Times New Roman" pitchFamily="18" charset="0"/>
                <a:ea typeface="Calibri" pitchFamily="34" charset="0"/>
                <a:cs typeface="Calibri" pitchFamily="34" charset="0"/>
              </a:rPr>
              <a:t>Ингарского</a:t>
            </a:r>
            <a:r>
              <a:rPr lang="ru-RU" altLang="ru-RU" sz="2000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сельского поселения;</a:t>
            </a:r>
            <a:endParaRPr lang="ru-RU" altLang="ru-RU" sz="1000" dirty="0">
              <a:latin typeface="Arial" charset="0"/>
            </a:endParaRPr>
          </a:p>
          <a:p>
            <a:pPr marL="342900" indent="-342900" eaLnBrk="0" hangingPunct="0">
              <a:buFont typeface="Wingdings" panose="05000000000000000000" pitchFamily="2" charset="2"/>
              <a:buChar char="ü"/>
            </a:pPr>
            <a:r>
              <a:rPr lang="ru-RU" altLang="ru-RU" sz="2000" i="1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- сокращение </a:t>
            </a:r>
            <a:r>
              <a:rPr lang="ru-RU" altLang="ru-RU" sz="2000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количества пожаров, снижение материального ущерба от пожаров, уменьшение гибели людей на территории сельского поселения</a:t>
            </a:r>
            <a:r>
              <a:rPr lang="ru-RU" altLang="ru-RU" sz="2000" b="1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.</a:t>
            </a:r>
            <a:r>
              <a:rPr lang="ru-RU" altLang="ru-RU" sz="500" b="1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endParaRPr lang="ru-RU" altLang="ru-RU" sz="1000" dirty="0">
              <a:latin typeface="Arial" charset="0"/>
            </a:endParaRPr>
          </a:p>
          <a:p>
            <a:pPr eaLnBrk="0" hangingPunct="0"/>
            <a:endParaRPr lang="ru-RU" altLang="ru-RU" sz="2400" dirty="0">
              <a:latin typeface="Arial" charset="0"/>
            </a:endParaRP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133350" y="457200"/>
            <a:ext cx="9037638" cy="8683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4580" name="Oval 2"/>
          <p:cNvSpPr>
            <a:spLocks noChangeArrowheads="1"/>
          </p:cNvSpPr>
          <p:nvPr/>
        </p:nvSpPr>
        <p:spPr bwMode="auto">
          <a:xfrm>
            <a:off x="530225" y="457200"/>
            <a:ext cx="8093075" cy="143192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/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Муниципальная программа «П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ожарная безопасность и защита населения</a:t>
            </a:r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b="1" dirty="0" err="1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Ингарского</a:t>
            </a:r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сельского поселения на </a:t>
            </a:r>
            <a:r>
              <a:rPr lang="ru-RU" altLang="ru-RU" b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2017-2019 годы</a:t>
            </a:r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pic>
        <p:nvPicPr>
          <p:cNvPr id="24581" name="Рисунок 25" descr="i (5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351" y="4175125"/>
            <a:ext cx="2179637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24583" name="Rectangle 8"/>
          <p:cNvSpPr>
            <a:spLocks noChangeArrowheads="1"/>
          </p:cNvSpPr>
          <p:nvPr/>
        </p:nvSpPr>
        <p:spPr bwMode="auto">
          <a:xfrm>
            <a:off x="0" y="1543724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dirty="0">
                <a:latin typeface="Arial" charset="0"/>
              </a:rPr>
              <a:t/>
            </a:r>
            <a:br>
              <a:rPr lang="ru-RU" altLang="ru-RU" dirty="0">
                <a:latin typeface="Arial" charset="0"/>
              </a:rPr>
            </a:br>
            <a:endParaRPr lang="ru-RU" altLang="ru-RU" dirty="0">
              <a:latin typeface="Arial" charset="0"/>
            </a:endParaRPr>
          </a:p>
          <a:p>
            <a:pPr algn="ctr" eaLnBrk="0" hangingPunct="0"/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бюджете поселения </a:t>
            </a:r>
            <a:r>
              <a:rPr lang="ru-RU" altLang="ru-RU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предусмотрены 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бюджетные ассигнования на реализацию муниципальной </a:t>
            </a:r>
            <a:r>
              <a:rPr lang="ru-RU" altLang="ru-RU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 </a:t>
            </a:r>
          </a:p>
          <a:p>
            <a:pPr algn="ctr" eaLnBrk="0" hangingPunct="0"/>
            <a:r>
              <a:rPr lang="ru-RU" altLang="ru-RU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 году –  150,0  </a:t>
            </a:r>
            <a:r>
              <a:rPr lang="ru-RU" altLang="ru-RU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 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lang="ru-RU" altLang="ru-RU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уб., 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2018 году  – 150,0 </a:t>
            </a:r>
            <a:r>
              <a:rPr lang="ru-RU" altLang="ru-RU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 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lang="ru-RU" altLang="ru-RU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уб. 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2019 году – 150,0 </a:t>
            </a:r>
            <a:r>
              <a:rPr lang="ru-RU" altLang="ru-RU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 руб.   </a:t>
            </a:r>
            <a:endParaRPr lang="ru-RU" altLang="ru-RU" sz="800" dirty="0">
              <a:latin typeface="Arial" charset="0"/>
            </a:endParaRPr>
          </a:p>
          <a:p>
            <a:pPr eaLnBrk="0" hangingPunct="0"/>
            <a:endParaRPr lang="ru-RU" altLang="ru-RU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15"/>
          <p:cNvSpPr>
            <a:spLocks noChangeArrowheads="1"/>
          </p:cNvSpPr>
          <p:nvPr/>
        </p:nvSpPr>
        <p:spPr bwMode="auto">
          <a:xfrm>
            <a:off x="611560" y="1600200"/>
            <a:ext cx="8136905" cy="4997152"/>
          </a:xfrm>
          <a:prstGeom prst="flowChartMultidocument">
            <a:avLst/>
          </a:prstGeom>
          <a:solidFill>
            <a:srgbClr val="FFFFFF"/>
          </a:soli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ru-RU" altLang="ru-RU" sz="13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Целями муниципальной программы </a:t>
            </a:r>
            <a:r>
              <a:rPr lang="ru-RU" alt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2017-2019 годы являются</a:t>
            </a:r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ru-RU" altLang="ru-RU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-повышение уровня благоустройства и санитарного содержания населенных пунктов </a:t>
            </a:r>
            <a:r>
              <a:rPr lang="ru-RU" altLang="ru-RU" i="1" dirty="0" err="1">
                <a:latin typeface="Times New Roman" pitchFamily="18" charset="0"/>
                <a:ea typeface="Calibri" pitchFamily="34" charset="0"/>
                <a:cs typeface="Calibri" pitchFamily="34" charset="0"/>
              </a:rPr>
              <a:t>Ингарского</a:t>
            </a:r>
            <a:r>
              <a:rPr lang="ru-RU" altLang="ru-RU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сельского поселения Приволжского муниципального района;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ru-RU" altLang="ru-RU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-активизация работ по благоустройству территории поселения в границах населенных пунктов, строительству и реконструкции систем наружного освещения улиц населенных пунктов;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ru-RU" altLang="ru-RU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-развитие и поддержка инициатив жителей населенных пунктов по благоустройству, санитарной очистке придомовых территорий;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ru-RU" altLang="ru-RU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-повышение общего уровня благоустройства поселения.</a:t>
            </a:r>
            <a:endParaRPr lang="ru-RU" altLang="ru-RU" sz="2000" dirty="0">
              <a:latin typeface="Arial" charset="0"/>
            </a:endParaRPr>
          </a:p>
        </p:txBody>
      </p:sp>
      <p:sp>
        <p:nvSpPr>
          <p:cNvPr id="25603" name="AutoShape 14"/>
          <p:cNvSpPr>
            <a:spLocks noChangeArrowheads="1"/>
          </p:cNvSpPr>
          <p:nvPr/>
        </p:nvSpPr>
        <p:spPr bwMode="auto">
          <a:xfrm>
            <a:off x="251521" y="332656"/>
            <a:ext cx="8640960" cy="8683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5604" name="Oval 13"/>
          <p:cNvSpPr>
            <a:spLocks noChangeArrowheads="1"/>
          </p:cNvSpPr>
          <p:nvPr/>
        </p:nvSpPr>
        <p:spPr bwMode="auto">
          <a:xfrm>
            <a:off x="467544" y="188640"/>
            <a:ext cx="8093075" cy="141763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/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Муниципальная программа «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Благоустройство </a:t>
            </a:r>
            <a:r>
              <a:rPr lang="ru-RU" altLang="ru-RU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Ингарского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сельского поселения Приволжского муниципального района на </a:t>
            </a: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2017-2019 годы</a:t>
            </a:r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pic>
        <p:nvPicPr>
          <p:cNvPr id="25605" name="Рисунок 16" descr="56231_37401_400_0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365104"/>
            <a:ext cx="3620220" cy="282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Rectangle 16"/>
          <p:cNvSpPr>
            <a:spLocks noChangeArrowheads="1"/>
          </p:cNvSpPr>
          <p:nvPr/>
        </p:nvSpPr>
        <p:spPr bwMode="auto">
          <a:xfrm>
            <a:off x="1143000" y="10588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25607" name="Rectangle 19"/>
          <p:cNvSpPr>
            <a:spLocks noChangeArrowheads="1"/>
          </p:cNvSpPr>
          <p:nvPr/>
        </p:nvSpPr>
        <p:spPr bwMode="auto">
          <a:xfrm>
            <a:off x="1143000" y="15160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>
                <a:latin typeface="Arial" charset="0"/>
              </a:rPr>
              <a:t/>
            </a:r>
            <a:br>
              <a:rPr lang="ru-RU" altLang="ru-RU">
                <a:latin typeface="Arial" charset="0"/>
              </a:rPr>
            </a:br>
            <a:endParaRPr lang="ru-RU" altLang="ru-RU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AutoShape 3"/>
          <p:cNvSpPr>
            <a:spLocks noChangeArrowheads="1"/>
          </p:cNvSpPr>
          <p:nvPr/>
        </p:nvSpPr>
        <p:spPr bwMode="auto">
          <a:xfrm>
            <a:off x="-90488" y="1125538"/>
            <a:ext cx="9037638" cy="1470025"/>
          </a:xfrm>
          <a:prstGeom prst="parallelogram">
            <a:avLst>
              <a:gd name="adj" fmla="val 92845"/>
            </a:avLst>
          </a:prstGeom>
          <a:gradFill rotWithShape="1">
            <a:gsLst>
              <a:gs pos="0">
                <a:srgbClr val="92D050"/>
              </a:gs>
              <a:gs pos="100000">
                <a:srgbClr val="DAEFC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600" b="1">
                <a:solidFill>
                  <a:srgbClr val="4F622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Изменения Законодательства по доходам с 1 января 2017 года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7173" name="AutoShape 2"/>
          <p:cNvSpPr>
            <a:spLocks noChangeArrowheads="1"/>
          </p:cNvSpPr>
          <p:nvPr/>
        </p:nvSpPr>
        <p:spPr bwMode="auto">
          <a:xfrm>
            <a:off x="323528" y="4149080"/>
            <a:ext cx="8229600" cy="1744663"/>
          </a:xfrm>
          <a:prstGeom prst="parallelogram">
            <a:avLst>
              <a:gd name="adj" fmla="val 44462"/>
            </a:avLst>
          </a:prstGeom>
          <a:gradFill rotWithShape="1">
            <a:gsLst>
              <a:gs pos="0">
                <a:srgbClr val="FFFFCC"/>
              </a:gs>
              <a:gs pos="100000">
                <a:srgbClr val="EAF1DD"/>
              </a:gs>
            </a:gsLst>
            <a:lin ang="5400000" scaled="1"/>
          </a:gradFill>
          <a:ln w="158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400" b="1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Норматив зачисления в бюджет поселения доходов от НДФЛ уменьшен с 35% до 5%.</a:t>
            </a:r>
            <a:endParaRPr lang="ru-RU" altLang="ru-RU">
              <a:latin typeface="Arial" charset="0"/>
              <a:ea typeface="Calibri" pitchFamily="34" charset="0"/>
            </a:endParaRPr>
          </a:p>
        </p:txBody>
      </p:sp>
      <p:pic>
        <p:nvPicPr>
          <p:cNvPr id="7174" name="Рисунок 2" descr="0_836c8_a2192a42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5113" y="2089150"/>
            <a:ext cx="5051425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46888367"/>
              </p:ext>
            </p:extLst>
          </p:nvPr>
        </p:nvGraphicFramePr>
        <p:xfrm>
          <a:off x="467545" y="2348879"/>
          <a:ext cx="8417023" cy="41219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80655"/>
                <a:gridCol w="1403259"/>
                <a:gridCol w="1403259"/>
                <a:gridCol w="1529850"/>
              </a:tblGrid>
              <a:tr h="353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</a:rPr>
                        <a:t>Наименование подпрограммы</a:t>
                      </a:r>
                      <a:endParaRPr lang="ru-RU" sz="16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 smtClean="0">
                          <a:effectLst/>
                        </a:rPr>
                        <a:t>2017</a:t>
                      </a:r>
                      <a:endParaRPr lang="ru-RU" sz="16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 smtClean="0">
                          <a:effectLst/>
                        </a:rPr>
                        <a:t>2018</a:t>
                      </a:r>
                      <a:endParaRPr lang="ru-RU" sz="16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 smtClean="0">
                          <a:effectLst/>
                        </a:rPr>
                        <a:t>2019</a:t>
                      </a:r>
                      <a:endParaRPr lang="ru-RU" sz="16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>
                    <a:solidFill>
                      <a:schemeClr val="bg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2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3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/>
                </a:tc>
              </a:tr>
              <a:tr h="376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Всего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2890,6</a:t>
                      </a:r>
                      <a:endParaRPr lang="ru-RU" sz="105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2939,1</a:t>
                      </a:r>
                      <a:endParaRPr lang="ru-RU" sz="105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2772,7</a:t>
                      </a:r>
                      <a:endParaRPr lang="ru-RU" sz="105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в том числе: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ctr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ctr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ctr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ctr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effectLst/>
                        </a:rPr>
                        <a:t> </a:t>
                      </a:r>
                      <a:r>
                        <a:rPr lang="ru-RU" sz="1400" b="1" i="1" dirty="0">
                          <a:effectLst/>
                        </a:rPr>
                        <a:t>«Содержание сетей уличного освещения в </a:t>
                      </a:r>
                      <a:r>
                        <a:rPr lang="ru-RU" sz="1400" b="1" i="1" dirty="0" err="1">
                          <a:effectLst/>
                        </a:rPr>
                        <a:t>Ингарском</a:t>
                      </a:r>
                      <a:r>
                        <a:rPr lang="ru-RU" sz="1400" b="1" i="1" dirty="0">
                          <a:effectLst/>
                        </a:rPr>
                        <a:t> сельском поселении </a:t>
                      </a:r>
                      <a:endParaRPr lang="ru-RU" sz="1400" b="1" i="1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effectLst/>
                        </a:rPr>
                        <a:t>на 2017-2019</a:t>
                      </a:r>
                      <a:r>
                        <a:rPr lang="ru-RU" sz="1400" b="1" i="1" baseline="0" dirty="0" smtClean="0">
                          <a:effectLst/>
                        </a:rPr>
                        <a:t> </a:t>
                      </a:r>
                      <a:r>
                        <a:rPr lang="ru-RU" sz="1400" b="1" i="1" dirty="0" smtClean="0">
                          <a:effectLst/>
                        </a:rPr>
                        <a:t>гг.»</a:t>
                      </a:r>
                      <a:endParaRPr lang="ru-RU" sz="105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+mj-lt"/>
                        </a:rPr>
                        <a:t>2000,0</a:t>
                      </a:r>
                      <a:endParaRPr lang="ru-RU" sz="1050" b="1" i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  <a:latin typeface="+mj-lt"/>
                        </a:rPr>
                        <a:t>2000,0</a:t>
                      </a:r>
                      <a:endParaRPr lang="ru-RU" sz="1050" b="1" i="1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  <a:latin typeface="+mj-lt"/>
                        </a:rPr>
                        <a:t>2000,0</a:t>
                      </a:r>
                      <a:endParaRPr lang="ru-RU" sz="1050" b="1" i="1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effectLst/>
                        </a:rPr>
                        <a:t>«</a:t>
                      </a:r>
                      <a:r>
                        <a:rPr lang="ru-RU" sz="1400" b="1" i="1" dirty="0">
                          <a:effectLst/>
                        </a:rPr>
                        <a:t>Озеленение территории Ингарского сельского поселения в </a:t>
                      </a:r>
                      <a:r>
                        <a:rPr lang="ru-RU" sz="1400" b="1" i="1" dirty="0" smtClean="0">
                          <a:effectLst/>
                        </a:rPr>
                        <a:t>2017-2019</a:t>
                      </a:r>
                      <a:r>
                        <a:rPr lang="ru-RU" sz="1400" b="1" i="1" baseline="0" dirty="0" smtClean="0">
                          <a:effectLst/>
                        </a:rPr>
                        <a:t> </a:t>
                      </a:r>
                      <a:r>
                        <a:rPr lang="ru-RU" sz="1400" b="1" i="1" dirty="0" smtClean="0">
                          <a:effectLst/>
                        </a:rPr>
                        <a:t>гг.»</a:t>
                      </a:r>
                      <a:endParaRPr lang="ru-RU" sz="105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+mj-lt"/>
                        </a:rPr>
                        <a:t>10,0</a:t>
                      </a:r>
                      <a:endParaRPr lang="ru-RU" sz="1050" b="1" i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+mj-lt"/>
                        </a:rPr>
                        <a:t>10,0</a:t>
                      </a:r>
                      <a:endParaRPr lang="ru-RU" sz="1050" b="1" i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+mj-lt"/>
                        </a:rPr>
                        <a:t>10,0</a:t>
                      </a:r>
                      <a:endParaRPr lang="ru-RU" sz="1050" b="1" i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effectLst/>
                        </a:rPr>
                        <a:t>«Прочие </a:t>
                      </a:r>
                      <a:r>
                        <a:rPr lang="ru-RU" sz="1400" b="1" i="1" dirty="0">
                          <a:effectLst/>
                        </a:rPr>
                        <a:t>мероприятия по благоустройству Ингарского сельского поселения </a:t>
                      </a:r>
                      <a:endParaRPr lang="ru-RU" sz="1400" b="1" i="1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effectLst/>
                        </a:rPr>
                        <a:t>на 2017-2019 гг</a:t>
                      </a:r>
                      <a:r>
                        <a:rPr lang="ru-RU" sz="1400" b="1" i="1" dirty="0">
                          <a:effectLst/>
                        </a:rPr>
                        <a:t>.»</a:t>
                      </a:r>
                      <a:endParaRPr lang="ru-RU" sz="105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effectLst/>
                          <a:latin typeface="+mj-lt"/>
                        </a:rPr>
                        <a:t>880,6</a:t>
                      </a:r>
                      <a:endParaRPr lang="ru-RU" sz="1050" b="1" i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929,1</a:t>
                      </a:r>
                      <a:endParaRPr lang="ru-RU" sz="1800" b="1" i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</a:rPr>
                        <a:t>762,7</a:t>
                      </a:r>
                      <a:endParaRPr lang="ru-RU" sz="1050" b="1" i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51957" marR="51957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6668" name="Rectangle 2"/>
          <p:cNvSpPr>
            <a:spLocks noChangeArrowheads="1"/>
          </p:cNvSpPr>
          <p:nvPr/>
        </p:nvSpPr>
        <p:spPr bwMode="auto">
          <a:xfrm>
            <a:off x="1143000" y="10588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6669" name="Рисунок 21" descr="Evaluate-DP_2081696_XL-300x3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8520" y="53182"/>
            <a:ext cx="2911475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70" name="Rectangle 3"/>
          <p:cNvSpPr>
            <a:spLocks noChangeArrowheads="1"/>
          </p:cNvSpPr>
          <p:nvPr/>
        </p:nvSpPr>
        <p:spPr bwMode="auto">
          <a:xfrm>
            <a:off x="1108021" y="810409"/>
            <a:ext cx="77048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28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Расходы местного бюджета в 2017 – </a:t>
            </a:r>
            <a:r>
              <a:rPr lang="ru-RU" altLang="ru-RU" sz="2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 гг. на </a:t>
            </a:r>
            <a:r>
              <a:rPr lang="ru-RU" altLang="ru-RU" sz="28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муниципальную </a:t>
            </a:r>
            <a:r>
              <a:rPr lang="ru-RU" altLang="ru-RU" sz="2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программу</a:t>
            </a:r>
            <a:endParaRPr lang="ru-RU" altLang="ru-RU" sz="1000" dirty="0">
              <a:latin typeface="Arial" charset="0"/>
              <a:ea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620713" y="3687983"/>
            <a:ext cx="7361827" cy="2448272"/>
          </a:xfrm>
          <a:prstGeom prst="flowChartMultidocument">
            <a:avLst/>
          </a:prstGeom>
          <a:solidFill>
            <a:srgbClr val="FFFFFF"/>
          </a:soli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/>
          <a:lstStyle/>
          <a:p>
            <a:pPr indent="449263" algn="just"/>
            <a:r>
              <a:rPr lang="ru-RU" altLang="ru-RU" sz="16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lang="ru-RU" altLang="ru-RU" sz="1000" i="1" dirty="0">
              <a:latin typeface="Arial" charset="0"/>
              <a:ea typeface="Calibri" pitchFamily="34" charset="0"/>
            </a:endParaRPr>
          </a:p>
          <a:p>
            <a:pPr indent="449263" algn="ctr" eaLnBrk="0" hangingPunct="0"/>
            <a:r>
              <a:rPr lang="ru-RU" alt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целью </a:t>
            </a:r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муниципальной программы </a:t>
            </a:r>
            <a:r>
              <a:rPr lang="ru-RU" alt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является </a:t>
            </a:r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условий для эффективного управления и распоряжения муниципальным имуществом.</a:t>
            </a:r>
            <a:endParaRPr lang="ru-RU" altLang="ru-RU" sz="1000" i="1" dirty="0">
              <a:latin typeface="Arial" charset="0"/>
            </a:endParaRPr>
          </a:p>
          <a:p>
            <a:pPr indent="449263" eaLnBrk="0" hangingPunct="0"/>
            <a:endParaRPr lang="ru-RU" altLang="ru-RU" sz="2400" i="1" dirty="0">
              <a:latin typeface="Arial" charset="0"/>
            </a:endParaRPr>
          </a:p>
        </p:txBody>
      </p:sp>
      <p:pic>
        <p:nvPicPr>
          <p:cNvPr id="27651" name="Рисунок 5" descr="Neighborhood-Watch-People-around-Hou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4751115"/>
            <a:ext cx="2436118" cy="1825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80376" y="685800"/>
            <a:ext cx="9037638" cy="8683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7653" name="Oval 3"/>
          <p:cNvSpPr>
            <a:spLocks noChangeArrowheads="1"/>
          </p:cNvSpPr>
          <p:nvPr/>
        </p:nvSpPr>
        <p:spPr bwMode="auto">
          <a:xfrm>
            <a:off x="620713" y="457200"/>
            <a:ext cx="8093075" cy="143192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/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Муниципальная программа «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и распоряжение муниципальным имуществом в </a:t>
            </a:r>
            <a:r>
              <a:rPr lang="ru-RU" altLang="ru-RU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Ингарском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сельском поселении на </a:t>
            </a: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2017-2019 годы</a:t>
            </a:r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>
                <a:latin typeface="Arial" charset="0"/>
              </a:rPr>
              <a:t/>
            </a:r>
            <a:br>
              <a:rPr lang="ru-RU" altLang="ru-RU">
                <a:latin typeface="Arial" charset="0"/>
              </a:rPr>
            </a:br>
            <a:endParaRPr lang="ru-RU" altLang="ru-RU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  <p:sp>
        <p:nvSpPr>
          <p:cNvPr id="27657" name="Rectangle 10"/>
          <p:cNvSpPr>
            <a:spLocks noChangeArrowheads="1"/>
          </p:cNvSpPr>
          <p:nvPr/>
        </p:nvSpPr>
        <p:spPr bwMode="auto">
          <a:xfrm>
            <a:off x="179512" y="2027624"/>
            <a:ext cx="874846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Основные направления и мероприятия муниципальной программы:</a:t>
            </a:r>
            <a:endParaRPr lang="ru-RU" altLang="ru-RU" sz="900" dirty="0">
              <a:latin typeface="Arial" charset="0"/>
              <a:ea typeface="Calibri" pitchFamily="34" charset="0"/>
            </a:endParaRPr>
          </a:p>
          <a:p>
            <a:pPr eaLnBrk="0" hangingPunct="0"/>
            <a:r>
              <a:rPr lang="ru-RU" alt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изготовление технической документации на объекты недвижимого имущества (технические и кадастровые паспорта);</a:t>
            </a:r>
            <a:endParaRPr lang="ru-RU" altLang="ru-RU" sz="900" dirty="0">
              <a:latin typeface="Arial" charset="0"/>
            </a:endParaRPr>
          </a:p>
          <a:p>
            <a:pPr eaLnBrk="0" hangingPunct="0"/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 2017году предусмотрено бюджетных ассигнований на реализацию муниципальной программы 5,0 </a:t>
            </a:r>
            <a:r>
              <a:rPr lang="ru-RU" altLang="ru-RU" b="1" i="1" dirty="0" err="1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т.руб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., в </a:t>
            </a:r>
            <a:r>
              <a:rPr lang="ru-RU" altLang="ru-RU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2018 году 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– 5,0 </a:t>
            </a:r>
            <a:r>
              <a:rPr lang="ru-RU" altLang="ru-RU" b="1" i="1" dirty="0" err="1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т.руб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., в </a:t>
            </a:r>
            <a:r>
              <a:rPr lang="ru-RU" altLang="ru-RU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2019 году 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-5,0 </a:t>
            </a:r>
            <a:r>
              <a:rPr lang="ru-RU" altLang="ru-RU" b="1" i="1" dirty="0" err="1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т.руб</a:t>
            </a:r>
            <a:r>
              <a:rPr lang="ru-RU" altLang="ru-RU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.</a:t>
            </a:r>
            <a:endParaRPr lang="ru-RU" altLang="ru-RU" sz="900" dirty="0">
              <a:latin typeface="Arial" charset="0"/>
            </a:endParaRPr>
          </a:p>
          <a:p>
            <a:pPr eaLnBrk="0" hangingPunct="0"/>
            <a:endParaRPr lang="ru-RU" altLang="ru-RU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4"/>
          <p:cNvSpPr>
            <a:spLocks noChangeArrowheads="1"/>
          </p:cNvSpPr>
          <p:nvPr/>
        </p:nvSpPr>
        <p:spPr bwMode="auto">
          <a:xfrm>
            <a:off x="467545" y="1700808"/>
            <a:ext cx="7776864" cy="4941168"/>
          </a:xfrm>
          <a:prstGeom prst="flowChartMultidocument">
            <a:avLst/>
          </a:prstGeom>
          <a:gradFill rotWithShape="1">
            <a:gsLst>
              <a:gs pos="0">
                <a:srgbClr val="FFFFD5"/>
              </a:gs>
              <a:gs pos="100000">
                <a:srgbClr val="FFFFFF"/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/>
          <a:lstStyle/>
          <a:p>
            <a:pPr indent="449263" algn="just"/>
            <a:r>
              <a:rPr lang="ru-RU" altLang="ru-RU" sz="13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indent="449263" algn="just" eaLnBrk="0" hangingPunct="0"/>
            <a:r>
              <a:rPr lang="ru-RU" alt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alt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Целью </a:t>
            </a:r>
            <a:r>
              <a:rPr lang="ru-RU" alt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 </a:t>
            </a:r>
            <a:r>
              <a:rPr lang="ru-RU" altLang="ru-RU" sz="1600" b="1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на 2017 – 2019 годы является</a:t>
            </a:r>
            <a:r>
              <a:rPr lang="ru-RU" altLang="ru-RU" sz="1600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:  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ru-RU" altLang="ru-RU" sz="16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-сохранение исторического и культурного наследия Ингарского сельского поселения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ru-RU" altLang="ru-RU" sz="16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-создание единого культурного пространства, создание условий для доступности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культурных услуг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и для творческой самореализации населения;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ru-RU" altLang="ru-RU" sz="16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-укрепление единого культурного пространства, создание условий для равной доступности культурных благ, информационных ресурсов и услуг учреждения культуры;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ru-RU" altLang="ru-RU" sz="16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  -создание условий для сохранения и развития культурного и духовного потенциала населения  Ингарского сельского поселения;</a:t>
            </a:r>
            <a:endParaRPr lang="ru-RU" altLang="ru-RU" sz="900" dirty="0">
              <a:latin typeface="Arial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ru-RU" altLang="ru-RU" sz="16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-вывод культуры на уровень, позволяющий ей стать активным участником социально-экономических процессов.</a:t>
            </a:r>
            <a:endParaRPr lang="ru-RU" altLang="ru-RU" sz="900" dirty="0">
              <a:latin typeface="Arial" charset="0"/>
            </a:endParaRPr>
          </a:p>
          <a:p>
            <a:pPr indent="449263" eaLnBrk="0" hangingPunct="0"/>
            <a:endParaRPr lang="ru-RU" altLang="ru-RU" dirty="0">
              <a:latin typeface="Arial" charset="0"/>
            </a:endParaRPr>
          </a:p>
        </p:txBody>
      </p:sp>
      <p:pic>
        <p:nvPicPr>
          <p:cNvPr id="28675" name="Рисунок 13" descr="i (1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79925" y="980728"/>
            <a:ext cx="4664075" cy="361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AutoShape 2"/>
          <p:cNvSpPr>
            <a:spLocks noChangeArrowheads="1"/>
          </p:cNvSpPr>
          <p:nvPr/>
        </p:nvSpPr>
        <p:spPr bwMode="auto">
          <a:xfrm>
            <a:off x="209550" y="457200"/>
            <a:ext cx="8826946" cy="8683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8677" name="Oval 1"/>
          <p:cNvSpPr>
            <a:spLocks noChangeArrowheads="1"/>
          </p:cNvSpPr>
          <p:nvPr/>
        </p:nvSpPr>
        <p:spPr bwMode="auto">
          <a:xfrm>
            <a:off x="574674" y="228600"/>
            <a:ext cx="8093075" cy="1328192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/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Муниципальная программа «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культуры </a:t>
            </a:r>
            <a:r>
              <a:rPr lang="ru-RU" altLang="ru-RU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Ингарского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сельского поселения на </a:t>
            </a: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2017-2019 годы</a:t>
            </a:r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28679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77927570"/>
              </p:ext>
            </p:extLst>
          </p:nvPr>
        </p:nvGraphicFramePr>
        <p:xfrm>
          <a:off x="251520" y="2996952"/>
          <a:ext cx="8633047" cy="30805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73064"/>
                <a:gridCol w="909571"/>
                <a:gridCol w="910153"/>
                <a:gridCol w="1040259"/>
              </a:tblGrid>
              <a:tr h="445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Наименование подпрограммы</a:t>
                      </a:r>
                      <a:endParaRPr lang="ru-RU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2017</a:t>
                      </a:r>
                      <a:endParaRPr lang="ru-RU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2018</a:t>
                      </a:r>
                      <a:endParaRPr lang="ru-RU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2019</a:t>
                      </a:r>
                      <a:endParaRPr lang="ru-RU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4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/>
                </a:tc>
              </a:tr>
              <a:tr h="445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Всего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2600,0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2600,0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2600,0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в том числе: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 dirty="0" smtClean="0">
                          <a:effectLst/>
                        </a:rPr>
                        <a:t>«</a:t>
                      </a:r>
                      <a:r>
                        <a:rPr lang="ru-RU" sz="1800" i="1" dirty="0">
                          <a:effectLst/>
                        </a:rPr>
                        <a:t>Организация </a:t>
                      </a:r>
                      <a:r>
                        <a:rPr lang="ru-RU" sz="1800" i="1" dirty="0" err="1">
                          <a:effectLst/>
                        </a:rPr>
                        <a:t>культурно-досуговых</a:t>
                      </a:r>
                      <a:r>
                        <a:rPr lang="ru-RU" sz="1800" i="1" dirty="0">
                          <a:effectLst/>
                        </a:rPr>
                        <a:t> мероприятий»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>
                          <a:effectLst/>
                        </a:rPr>
                        <a:t>2600,0</a:t>
                      </a:r>
                      <a:endParaRPr lang="ru-RU" sz="1800" b="1" i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>
                          <a:effectLst/>
                        </a:rPr>
                        <a:t>2600,0</a:t>
                      </a:r>
                      <a:endParaRPr lang="ru-RU" sz="1800" b="1" i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>
                          <a:effectLst/>
                        </a:rPr>
                        <a:t>2600,0</a:t>
                      </a:r>
                      <a:endParaRPr lang="ru-RU" sz="1800" b="1" i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0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 dirty="0" smtClean="0">
                          <a:effectLst/>
                        </a:rPr>
                        <a:t> </a:t>
                      </a:r>
                      <a:r>
                        <a:rPr lang="ru-RU" sz="1800" i="1" dirty="0">
                          <a:effectLst/>
                        </a:rPr>
                        <a:t>«Повышение средней заработной платы работникам культуры»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 dirty="0">
                          <a:effectLst/>
                        </a:rPr>
                        <a:t>0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 dirty="0">
                          <a:effectLst/>
                        </a:rPr>
                        <a:t>0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 dirty="0">
                          <a:effectLst/>
                        </a:rPr>
                        <a:t>0,0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 dirty="0" smtClean="0">
                          <a:effectLst/>
                        </a:rPr>
                        <a:t>«</a:t>
                      </a:r>
                      <a:r>
                        <a:rPr lang="ru-RU" sz="1800" i="1" dirty="0">
                          <a:effectLst/>
                        </a:rPr>
                        <a:t>Комплектование книжных фондов библиотек»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>
                          <a:effectLst/>
                        </a:rPr>
                        <a:t>0</a:t>
                      </a:r>
                      <a:endParaRPr lang="ru-RU" sz="1800" b="1" i="1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 dirty="0">
                          <a:effectLst/>
                        </a:rPr>
                        <a:t>0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 dirty="0">
                          <a:effectLst/>
                        </a:rPr>
                        <a:t>0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6740" marR="46740" marT="0" marB="0" anchor="ctr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9740" name="Rectangle 1"/>
          <p:cNvSpPr>
            <a:spLocks noChangeArrowheads="1"/>
          </p:cNvSpPr>
          <p:nvPr/>
        </p:nvSpPr>
        <p:spPr bwMode="auto">
          <a:xfrm>
            <a:off x="899592" y="429926"/>
            <a:ext cx="777686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Достижение указанных целей обеспечивается решением следующих задач муниципальной программы:</a:t>
            </a:r>
            <a:endParaRPr lang="ru-RU" altLang="ru-RU" sz="900" dirty="0">
              <a:latin typeface="Arial" charset="0"/>
              <a:ea typeface="Calibri" pitchFamily="34" charset="0"/>
            </a:endParaRPr>
          </a:p>
          <a:p>
            <a:pPr eaLnBrk="0" hangingPunct="0"/>
            <a:r>
              <a:rPr lang="ru-RU" alt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развитие  </a:t>
            </a:r>
            <a:r>
              <a:rPr lang="ru-RU" altLang="ru-RU" sz="16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культурно-досуговой</a:t>
            </a:r>
            <a:r>
              <a:rPr lang="ru-RU" alt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деятельности;</a:t>
            </a:r>
            <a:endParaRPr lang="ru-RU" altLang="ru-RU" sz="900" dirty="0">
              <a:latin typeface="Arial" charset="0"/>
            </a:endParaRPr>
          </a:p>
          <a:p>
            <a:pPr eaLnBrk="0" hangingPunct="0"/>
            <a:r>
              <a:rPr lang="ru-RU" altLang="ru-RU" sz="1600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 улучшение материально-технической базы  учреждения культуры;</a:t>
            </a:r>
            <a:endParaRPr lang="ru-RU" altLang="ru-RU" sz="900" dirty="0">
              <a:latin typeface="Arial" charset="0"/>
            </a:endParaRPr>
          </a:p>
          <a:p>
            <a:pPr eaLnBrk="0" hangingPunct="0"/>
            <a:r>
              <a:rPr lang="ru-RU" altLang="ru-RU" sz="1600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 создание необходимых условий для эффективной реализации муниципальной программы</a:t>
            </a:r>
            <a:endParaRPr lang="ru-RU" altLang="ru-RU" sz="900" dirty="0">
              <a:latin typeface="Arial" charset="0"/>
            </a:endParaRPr>
          </a:p>
          <a:p>
            <a:pPr algn="ctr" eaLnBrk="0" hangingPunct="0"/>
            <a:r>
              <a:rPr lang="ru-RU" altLang="ru-RU" sz="2800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Расходы местного бюджета в 2017– 2019 годах </a:t>
            </a:r>
            <a:endParaRPr lang="ru-RU" altLang="ru-RU" sz="2800" b="1" i="1" dirty="0" smtClean="0">
              <a:solidFill>
                <a:srgbClr val="632423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ctr" eaLnBrk="0" hangingPunct="0"/>
            <a:r>
              <a:rPr lang="ru-RU" altLang="ru-RU" sz="2800" b="1" i="1" dirty="0" smtClean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на </a:t>
            </a:r>
            <a:r>
              <a:rPr lang="ru-RU" altLang="ru-RU" sz="2800" b="1" i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муниципальную программу </a:t>
            </a:r>
            <a:endParaRPr lang="ru-RU" altLang="ru-RU" sz="105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150548" y="3284984"/>
            <a:ext cx="8568952" cy="3024336"/>
          </a:xfrm>
          <a:prstGeom prst="flowChartMultidocument">
            <a:avLst/>
          </a:prstGeom>
          <a:gradFill rotWithShape="1">
            <a:gsLst>
              <a:gs pos="0">
                <a:srgbClr val="FFFFD5"/>
              </a:gs>
              <a:gs pos="100000">
                <a:srgbClr val="FFFFFF"/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ru-RU" altLang="ru-RU" sz="13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целью муниципальной </a:t>
            </a:r>
            <a:r>
              <a:rPr lang="ru-RU" altLang="ru-RU" sz="2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 является </a:t>
            </a:r>
            <a:r>
              <a:rPr lang="ru-RU" altLang="ru-RU" sz="2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оптимальных условий для развития  физической культуры и спорта в поселении</a:t>
            </a:r>
            <a:r>
              <a:rPr lang="ru-RU" altLang="ru-RU" sz="20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2800" i="1" dirty="0">
              <a:latin typeface="Arial" charset="0"/>
            </a:endParaRPr>
          </a:p>
        </p:txBody>
      </p:sp>
      <p:pic>
        <p:nvPicPr>
          <p:cNvPr id="3" name="Рисунок 2" descr="i (2).jpg"/>
          <p:cNvPicPr/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6818226" y="4437112"/>
            <a:ext cx="2218194" cy="2194560"/>
          </a:xfrm>
          <a:prstGeom prst="rect">
            <a:avLst/>
          </a:prstGeom>
        </p:spPr>
      </p:pic>
      <p:sp>
        <p:nvSpPr>
          <p:cNvPr id="30724" name="AutoShape 3"/>
          <p:cNvSpPr>
            <a:spLocks noChangeArrowheads="1"/>
          </p:cNvSpPr>
          <p:nvPr/>
        </p:nvSpPr>
        <p:spPr bwMode="auto">
          <a:xfrm>
            <a:off x="87313" y="457200"/>
            <a:ext cx="8949183" cy="9715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30726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>
                <a:latin typeface="Arial" charset="0"/>
              </a:rPr>
              <a:t/>
            </a:r>
            <a:br>
              <a:rPr lang="ru-RU" altLang="ru-RU">
                <a:latin typeface="Arial" charset="0"/>
              </a:rPr>
            </a:br>
            <a:endParaRPr lang="ru-RU" altLang="ru-RU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 sz="800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87830" y="2132856"/>
            <a:ext cx="91440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бюджете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предусмотрены </a:t>
            </a:r>
            <a:r>
              <a:rPr lang="ru-RU" altLang="ru-RU" sz="24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бюджетные ассигнования на реализацию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 </a:t>
            </a:r>
          </a:p>
          <a:p>
            <a:pPr algn="ctr"/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2017году – 50,0 </a:t>
            </a:r>
            <a:r>
              <a:rPr lang="ru-RU" altLang="ru-RU" sz="2000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т.руб</a:t>
            </a:r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</a:t>
            </a:r>
            <a:r>
              <a:rPr lang="ru-RU" altLang="ru-RU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2018 году – 50.0 </a:t>
            </a:r>
            <a:r>
              <a:rPr lang="ru-RU" altLang="ru-RU" sz="2000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т.руб</a:t>
            </a:r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 </a:t>
            </a:r>
            <a:r>
              <a:rPr lang="ru-RU" altLang="ru-RU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 году </a:t>
            </a:r>
            <a:r>
              <a:rPr lang="ru-RU" altLang="ru-RU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50.0 </a:t>
            </a:r>
            <a:r>
              <a:rPr lang="ru-RU" altLang="ru-RU" sz="2000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т.руб</a:t>
            </a:r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900" dirty="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388486" y="120924"/>
            <a:ext cx="8093075" cy="1738312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физической культуры и спорта на территории </a:t>
            </a:r>
            <a:r>
              <a:rPr kumimoji="0" lang="ru-RU" alt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Ингарского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 Приволжского муниципального района на 2017-2019 годы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4"/>
          <p:cNvSpPr>
            <a:spLocks noChangeArrowheads="1"/>
          </p:cNvSpPr>
          <p:nvPr/>
        </p:nvSpPr>
        <p:spPr bwMode="auto">
          <a:xfrm>
            <a:off x="293242" y="3140968"/>
            <a:ext cx="8424936" cy="3398838"/>
          </a:xfrm>
          <a:prstGeom prst="flowChartMultidocument">
            <a:avLst/>
          </a:prstGeom>
          <a:gradFill rotWithShape="1">
            <a:gsLst>
              <a:gs pos="0">
                <a:srgbClr val="FFFFD5"/>
              </a:gs>
              <a:gs pos="100000">
                <a:srgbClr val="FFFFFF"/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/>
          <a:lstStyle/>
          <a:p>
            <a:pPr indent="449263" algn="just"/>
            <a:r>
              <a:rPr lang="ru-RU" altLang="ru-RU" sz="13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indent="449263" algn="ctr" eaLnBrk="0" hangingPunct="0"/>
            <a:r>
              <a:rPr lang="ru-RU" altLang="ru-RU" sz="2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Основными целями муниципальной программы </a:t>
            </a:r>
            <a:r>
              <a:rPr lang="ru-RU" altLang="ru-RU" sz="2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являются</a:t>
            </a:r>
            <a:r>
              <a:rPr lang="ru-RU" altLang="ru-RU" sz="2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altLang="ru-RU" sz="2200" i="1" dirty="0">
              <a:latin typeface="Arial" charset="0"/>
            </a:endParaRPr>
          </a:p>
          <a:p>
            <a:pPr marL="285750" indent="-285750" algn="ctr" eaLnBrk="0" hangingPunct="0">
              <a:buFont typeface="Wingdings" panose="05000000000000000000" pitchFamily="2" charset="2"/>
              <a:buChar char="ü"/>
            </a:pPr>
            <a:r>
              <a:rPr lang="ru-RU" altLang="ru-RU" sz="2200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 повышение эффективности социальной политики;</a:t>
            </a:r>
            <a:endParaRPr lang="ru-RU" altLang="ru-RU" sz="2200" i="1" dirty="0">
              <a:latin typeface="Arial" charset="0"/>
            </a:endParaRPr>
          </a:p>
          <a:p>
            <a:pPr marL="285750" indent="-285750" algn="ctr" eaLnBrk="0" hangingPunct="0">
              <a:buFont typeface="Wingdings" panose="05000000000000000000" pitchFamily="2" charset="2"/>
              <a:buChar char="ü"/>
            </a:pPr>
            <a:r>
              <a:rPr lang="ru-RU" altLang="ru-RU" sz="2200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 доплата к пенсиям муниципальных служащих;</a:t>
            </a:r>
            <a:endParaRPr lang="ru-RU" altLang="ru-RU" sz="2200" i="1" dirty="0">
              <a:latin typeface="Arial" charset="0"/>
            </a:endParaRPr>
          </a:p>
          <a:p>
            <a:pPr marL="285750" indent="-285750" algn="ctr" eaLnBrk="0" hangingPunct="0">
              <a:buFont typeface="Wingdings" panose="05000000000000000000" pitchFamily="2" charset="2"/>
              <a:buChar char="ü"/>
            </a:pPr>
            <a:r>
              <a:rPr lang="ru-RU" altLang="ru-RU" sz="2200" i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- предоставление социальной помощи гражданам, попавшим в трудные жизненные ситуации.</a:t>
            </a:r>
            <a:endParaRPr lang="ru-RU" altLang="ru-RU" sz="2200" i="1" dirty="0">
              <a:latin typeface="Arial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endParaRPr lang="ru-RU" altLang="ru-RU" dirty="0">
              <a:latin typeface="Arial" charset="0"/>
            </a:endParaRPr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87313" y="608013"/>
            <a:ext cx="9037637" cy="8683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748" name="Oval 2"/>
          <p:cNvSpPr>
            <a:spLocks noChangeArrowheads="1"/>
          </p:cNvSpPr>
          <p:nvPr/>
        </p:nvSpPr>
        <p:spPr bwMode="auto">
          <a:xfrm>
            <a:off x="696913" y="457200"/>
            <a:ext cx="8093075" cy="143192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/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Муниципальная программа «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Социальная поддержка населения в </a:t>
            </a:r>
            <a:r>
              <a:rPr lang="ru-RU" altLang="ru-RU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Ингарском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сельском поселении </a:t>
            </a:r>
            <a:endParaRPr lang="ru-RU" alt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2017-2019 годы</a:t>
            </a:r>
            <a:r>
              <a:rPr lang="ru-RU" altLang="ru-RU" b="1" dirty="0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 dirty="0">
              <a:latin typeface="Arial" charset="0"/>
              <a:ea typeface="Calibri" pitchFamily="34" charset="0"/>
            </a:endParaRPr>
          </a:p>
        </p:txBody>
      </p:sp>
      <p:pic>
        <p:nvPicPr>
          <p:cNvPr id="31749" name="Рисунок 19" descr="4d946f6080a99b4ce696f2264b55f8f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648200"/>
            <a:ext cx="170656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31751" name="Rectangle 8"/>
          <p:cNvSpPr>
            <a:spLocks noChangeArrowheads="1"/>
          </p:cNvSpPr>
          <p:nvPr/>
        </p:nvSpPr>
        <p:spPr bwMode="auto">
          <a:xfrm>
            <a:off x="323528" y="1433101"/>
            <a:ext cx="849694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dirty="0">
                <a:latin typeface="Arial" charset="0"/>
              </a:rPr>
              <a:t/>
            </a:r>
            <a:br>
              <a:rPr lang="ru-RU" altLang="ru-RU" dirty="0">
                <a:latin typeface="Arial" charset="0"/>
              </a:rPr>
            </a:br>
            <a:endParaRPr lang="ru-RU" altLang="ru-RU" dirty="0">
              <a:latin typeface="Arial" charset="0"/>
            </a:endParaRPr>
          </a:p>
          <a:p>
            <a:pPr algn="ctr" eaLnBrk="0" hangingPunct="0"/>
            <a:r>
              <a:rPr lang="ru-RU" altLang="ru-RU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бюджете </a:t>
            </a:r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предусмотрены </a:t>
            </a:r>
            <a:r>
              <a:rPr lang="ru-RU" altLang="ru-RU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бюджетные ассигнования на реализацию муниципальной программы </a:t>
            </a:r>
            <a:endParaRPr lang="ru-RU" altLang="ru-RU" sz="2000" b="1" i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altLang="ru-RU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2017 году </a:t>
            </a:r>
            <a:r>
              <a:rPr lang="ru-RU" altLang="ru-RU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383,3 </a:t>
            </a:r>
            <a:r>
              <a:rPr lang="ru-RU" altLang="ru-RU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т.руб</a:t>
            </a:r>
            <a:r>
              <a:rPr lang="ru-RU" altLang="ru-RU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</a:t>
            </a:r>
            <a:r>
              <a:rPr lang="ru-RU" altLang="ru-RU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2018 году – 383,3 </a:t>
            </a:r>
            <a:r>
              <a:rPr lang="ru-RU" altLang="ru-RU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т.руб</a:t>
            </a:r>
            <a:r>
              <a:rPr lang="ru-RU" altLang="ru-RU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altLang="ru-RU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2019 году – 383,3 </a:t>
            </a:r>
            <a:r>
              <a:rPr lang="ru-RU" altLang="ru-RU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т.руб</a:t>
            </a:r>
            <a:r>
              <a:rPr lang="ru-RU" altLang="ru-RU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dirty="0">
              <a:latin typeface="Arial" charset="0"/>
            </a:endParaRPr>
          </a:p>
          <a:p>
            <a:pPr eaLnBrk="0" hangingPunct="0"/>
            <a:endParaRPr lang="ru-RU" altLang="ru-RU" sz="200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4"/>
          <p:cNvSpPr>
            <a:spLocks noChangeArrowheads="1"/>
          </p:cNvSpPr>
          <p:nvPr/>
        </p:nvSpPr>
        <p:spPr bwMode="auto">
          <a:xfrm>
            <a:off x="251520" y="3372092"/>
            <a:ext cx="8568953" cy="3225259"/>
          </a:xfrm>
          <a:prstGeom prst="flowChartMultidocument">
            <a:avLst/>
          </a:prstGeom>
          <a:gradFill rotWithShape="1">
            <a:gsLst>
              <a:gs pos="0">
                <a:srgbClr val="FFFFD5"/>
              </a:gs>
              <a:gs pos="100000">
                <a:srgbClr val="FFFFFF"/>
              </a:gs>
            </a:gsLst>
            <a:lin ang="5400000" scaled="1"/>
          </a:gradFill>
          <a:ln w="63500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ru-RU" alt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lang="ru-RU" altLang="ru-RU" sz="1050" i="1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0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целью муниципальной программы </a:t>
            </a:r>
            <a:r>
              <a:rPr lang="ru-RU" alt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является </a:t>
            </a:r>
            <a:r>
              <a:rPr lang="ru-RU" altLang="ru-RU" sz="20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правовых, организационных, информационных условий для гражданского становления, социальной адаптации и интеграции детей и молодежи в экономическую, культурную и политическую жизнь современной России.</a:t>
            </a:r>
            <a:endParaRPr lang="ru-RU" altLang="ru-RU" sz="2800" i="1" dirty="0">
              <a:latin typeface="Arial" charset="0"/>
            </a:endParaRP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239713" y="760413"/>
            <a:ext cx="8688387" cy="8683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2772" name="Oval 2"/>
          <p:cNvSpPr>
            <a:spLocks noChangeArrowheads="1"/>
          </p:cNvSpPr>
          <p:nvPr/>
        </p:nvSpPr>
        <p:spPr bwMode="auto">
          <a:xfrm>
            <a:off x="706422" y="603250"/>
            <a:ext cx="8093075" cy="143192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/>
            <a:r>
              <a:rPr lang="ru-RU" altLang="ru-RU" b="1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Муниципальная программа «</a:t>
            </a:r>
            <a:r>
              <a:rPr lang="ru-RU" alt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работы с детьми и молодежью в Ингарском сельском поселении на 2017-2019 годы</a:t>
            </a:r>
            <a:r>
              <a:rPr lang="ru-RU" altLang="ru-RU" b="1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pic>
        <p:nvPicPr>
          <p:cNvPr id="32773" name="Рисунок 19" descr="i (3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8851" y="4221089"/>
            <a:ext cx="3485149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277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32775" name="Rectangle 8"/>
          <p:cNvSpPr>
            <a:spLocks noChangeArrowheads="1"/>
          </p:cNvSpPr>
          <p:nvPr/>
        </p:nvSpPr>
        <p:spPr bwMode="auto">
          <a:xfrm>
            <a:off x="323528" y="1433100"/>
            <a:ext cx="85689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dirty="0">
                <a:latin typeface="Arial" charset="0"/>
              </a:rPr>
              <a:t/>
            </a:r>
            <a:br>
              <a:rPr lang="ru-RU" altLang="ru-RU" dirty="0">
                <a:latin typeface="Arial" charset="0"/>
              </a:rPr>
            </a:br>
            <a:endParaRPr lang="ru-RU" altLang="ru-RU" dirty="0">
              <a:latin typeface="Arial" charset="0"/>
            </a:endParaRPr>
          </a:p>
          <a:p>
            <a:pPr algn="ctr" eaLnBrk="0" hangingPunct="0"/>
            <a:r>
              <a:rPr lang="ru-RU" altLang="ru-RU" sz="24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бюджете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предусмотрены </a:t>
            </a:r>
            <a:r>
              <a:rPr lang="ru-RU" altLang="ru-RU" sz="24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бюджетные ассигнования на реализацию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 </a:t>
            </a:r>
          </a:p>
          <a:p>
            <a:pPr algn="ctr" eaLnBrk="0" hangingPunct="0"/>
            <a:r>
              <a:rPr lang="ru-RU" altLang="ru-RU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 году – 20,0 </a:t>
            </a:r>
            <a:r>
              <a:rPr lang="ru-RU" altLang="ru-RU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т.руб</a:t>
            </a:r>
            <a:r>
              <a:rPr lang="ru-RU" altLang="ru-RU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</a:t>
            </a:r>
            <a:r>
              <a:rPr lang="ru-RU" altLang="ru-RU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2017 году – 20,0 </a:t>
            </a:r>
            <a:r>
              <a:rPr lang="ru-RU" altLang="ru-RU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т.руб</a:t>
            </a:r>
            <a:r>
              <a:rPr lang="ru-RU" altLang="ru-RU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altLang="ru-RU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2019 году – 20,0 </a:t>
            </a:r>
            <a:r>
              <a:rPr lang="ru-RU" altLang="ru-RU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т.руб</a:t>
            </a:r>
            <a:r>
              <a:rPr lang="ru-RU" altLang="ru-RU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800" dirty="0">
              <a:latin typeface="Arial" charset="0"/>
            </a:endParaRPr>
          </a:p>
          <a:p>
            <a:pPr eaLnBrk="0" hangingPunct="0"/>
            <a:endParaRPr lang="ru-RU" altLang="ru-RU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udget spreadsheet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836712"/>
            <a:ext cx="81985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Непрограммные</a:t>
            </a:r>
            <a:r>
              <a:rPr lang="ru-RU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расходы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1107" y="3068960"/>
            <a:ext cx="8352928" cy="3108543"/>
          </a:xfrm>
          <a:prstGeom prst="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buFontTx/>
              <a:buChar char="-"/>
            </a:pPr>
            <a:r>
              <a:rPr lang="ru-RU" sz="2800" b="1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резервные фонды местных администраций </a:t>
            </a:r>
          </a:p>
          <a:p>
            <a:pPr algn="ctr"/>
            <a:r>
              <a:rPr lang="ru-RU" sz="2800" b="1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– 10,0 тыс.руб.</a:t>
            </a:r>
          </a:p>
          <a:p>
            <a:pPr algn="ctr">
              <a:buFontTx/>
              <a:buChar char="-"/>
            </a:pPr>
            <a:endParaRPr lang="ru-RU" sz="2800" b="1" cap="none" spc="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>
              <a:buFontTx/>
              <a:buChar char="-"/>
            </a:pPr>
            <a:r>
              <a:rPr lang="ru-RU" sz="28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осуществление первичного воинского учета на территориях, где отсутствуют военные комиссариаты   – 138,7 тыс.руб.</a:t>
            </a:r>
          </a:p>
          <a:p>
            <a:pPr algn="ctr"/>
            <a:endParaRPr lang="ru-RU" sz="2800" b="1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4891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1dfd246238d6407799c3ea5485e694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90391">
            <a:off x="4601471" y="678646"/>
            <a:ext cx="3630432" cy="5619750"/>
          </a:xfrm>
          <a:prstGeom prst="rect">
            <a:avLst/>
          </a:prstGeom>
          <a:effectLst>
            <a:outerShdw blurRad="63500" sx="102000" sy="102000" algn="ctr" rotWithShape="0">
              <a:schemeClr val="bg1"/>
            </a:outerShdw>
          </a:effectLst>
        </p:spPr>
      </p:pic>
      <p:pic>
        <p:nvPicPr>
          <p:cNvPr id="3" name="Рисунок 2" descr="457349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 rot="20804037">
            <a:off x="901966" y="612118"/>
            <a:ext cx="3699575" cy="5471660"/>
          </a:xfrm>
          <a:prstGeom prst="rect">
            <a:avLst/>
          </a:prstGeom>
          <a:effectLst>
            <a:outerShdw blurRad="63500" sx="102000" sy="102000" algn="ctr" rotWithShape="0">
              <a:schemeClr val="bg1"/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31408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2"/>
          <p:cNvSpPr>
            <a:spLocks noChangeArrowheads="1" noChangeShapeType="1" noTextEdit="1"/>
          </p:cNvSpPr>
          <p:nvPr/>
        </p:nvSpPr>
        <p:spPr bwMode="auto">
          <a:xfrm>
            <a:off x="611560" y="2636912"/>
            <a:ext cx="8047038" cy="13398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7338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4E6128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12"/>
          <p:cNvSpPr>
            <a:spLocks noChangeArrowheads="1"/>
          </p:cNvSpPr>
          <p:nvPr/>
        </p:nvSpPr>
        <p:spPr bwMode="auto">
          <a:xfrm>
            <a:off x="57150" y="288925"/>
            <a:ext cx="8793163" cy="1174750"/>
          </a:xfrm>
          <a:custGeom>
            <a:avLst/>
            <a:gdLst>
              <a:gd name="T0" fmla="*/ 8143852 w 21600"/>
              <a:gd name="T1" fmla="*/ 587375 h 21600"/>
              <a:gd name="T2" fmla="*/ 4396581 w 21600"/>
              <a:gd name="T3" fmla="*/ 1174750 h 21600"/>
              <a:gd name="T4" fmla="*/ 649310 w 21600"/>
              <a:gd name="T5" fmla="*/ 587375 h 21600"/>
              <a:gd name="T6" fmla="*/ 4396581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95 w 21600"/>
              <a:gd name="T13" fmla="*/ 3395 h 21600"/>
              <a:gd name="T14" fmla="*/ 18205 w 21600"/>
              <a:gd name="T15" fmla="*/ 1820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190" y="21600"/>
                </a:lnTo>
                <a:lnTo>
                  <a:pt x="1841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C6D9F1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000" b="1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 – ЭТО ПЛАН ДОХОДОВ И РАСХОДОВ 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000" b="1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ОПРЕДЕЛЕННЫЙ ПЕРИОД</a:t>
            </a:r>
            <a:endParaRPr lang="ru-RU" altLang="ru-RU" sz="800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  <p:sp>
        <p:nvSpPr>
          <p:cNvPr id="8195" name="AutoShape 11"/>
          <p:cNvSpPr>
            <a:spLocks noChangeArrowheads="1"/>
          </p:cNvSpPr>
          <p:nvPr/>
        </p:nvSpPr>
        <p:spPr bwMode="auto">
          <a:xfrm>
            <a:off x="49213" y="1265238"/>
            <a:ext cx="8947150" cy="1120775"/>
          </a:xfrm>
          <a:custGeom>
            <a:avLst/>
            <a:gdLst>
              <a:gd name="T0" fmla="*/ 8310032 w 21600"/>
              <a:gd name="T1" fmla="*/ 560119 h 21600"/>
              <a:gd name="T2" fmla="*/ 4474219 w 21600"/>
              <a:gd name="T3" fmla="*/ 1120237 h 21600"/>
              <a:gd name="T4" fmla="*/ 638405 w 21600"/>
              <a:gd name="T5" fmla="*/ 560119 h 21600"/>
              <a:gd name="T6" fmla="*/ 447421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41 w 21600"/>
              <a:gd name="T13" fmla="*/ 3341 h 21600"/>
              <a:gd name="T14" fmla="*/ 18259 w 21600"/>
              <a:gd name="T15" fmla="*/ 1825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082" y="21600"/>
                </a:lnTo>
                <a:lnTo>
                  <a:pt x="18518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FFFCC"/>
              </a:gs>
              <a:gs pos="100000">
                <a:srgbClr val="C6D9F1"/>
              </a:gs>
            </a:gsLst>
            <a:lin ang="5400000" scaled="1"/>
          </a:gra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b="1" i="1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НАЛОГИ – ОБЯЗАТЕЛЬНЫЕ ПЛАТЕЖИ ЮРИДИЧЕСКИХ И ФИЗИЧЕСКИХ ЛИЦ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8196" name="Rectangle 10"/>
          <p:cNvSpPr>
            <a:spLocks noChangeArrowheads="1"/>
          </p:cNvSpPr>
          <p:nvPr/>
        </p:nvSpPr>
        <p:spPr bwMode="auto">
          <a:xfrm>
            <a:off x="2460625" y="2470150"/>
            <a:ext cx="3897313" cy="2270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400" b="1">
                <a:solidFill>
                  <a:srgbClr val="4F622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Доходы – Расходы = Дефицит (Профицит)</a:t>
            </a:r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1611313" y="2697163"/>
            <a:ext cx="5684837" cy="373062"/>
          </a:xfrm>
          <a:prstGeom prst="rect">
            <a:avLst/>
          </a:prstGeom>
          <a:solidFill>
            <a:srgbClr val="DAEEF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b="1">
                <a:solidFill>
                  <a:srgbClr val="6324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характеристики бюджета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8198" name="AutoShape 3"/>
          <p:cNvSpPr>
            <a:spLocks noChangeArrowheads="1"/>
          </p:cNvSpPr>
          <p:nvPr/>
        </p:nvSpPr>
        <p:spPr bwMode="auto">
          <a:xfrm>
            <a:off x="4454525" y="4621213"/>
            <a:ext cx="4708525" cy="925512"/>
          </a:xfrm>
          <a:prstGeom prst="pentagon">
            <a:avLst/>
          </a:prstGeom>
          <a:gradFill rotWithShape="1">
            <a:gsLst>
              <a:gs pos="0">
                <a:srgbClr val="CCFFCC"/>
              </a:gs>
              <a:gs pos="100000">
                <a:srgbClr val="EEFFEE"/>
              </a:gs>
            </a:gsLst>
            <a:lin ang="5400000" scaled="1"/>
          </a:gradFill>
          <a:ln w="38100">
            <a:solidFill>
              <a:srgbClr val="A5E773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(доходы больше расходов)</a:t>
            </a:r>
            <a:endParaRPr lang="ru-RU" altLang="ru-RU">
              <a:latin typeface="Arial" charset="0"/>
            </a:endParaRPr>
          </a:p>
        </p:txBody>
      </p:sp>
      <p:sp>
        <p:nvSpPr>
          <p:cNvPr id="8199" name="Rectangle 1"/>
          <p:cNvSpPr>
            <a:spLocks noChangeArrowheads="1"/>
          </p:cNvSpPr>
          <p:nvPr/>
        </p:nvSpPr>
        <p:spPr bwMode="auto">
          <a:xfrm>
            <a:off x="157163" y="5583238"/>
            <a:ext cx="4297362" cy="1092200"/>
          </a:xfrm>
          <a:prstGeom prst="rect">
            <a:avLst/>
          </a:prstGeom>
          <a:gradFill rotWithShape="1">
            <a:gsLst>
              <a:gs pos="0">
                <a:srgbClr val="BDED98"/>
              </a:gs>
              <a:gs pos="100000">
                <a:srgbClr val="A5E773"/>
              </a:gs>
            </a:gsLst>
            <a:lin ang="5400000" scaled="1"/>
          </a:gradFill>
          <a:ln w="34925">
            <a:solidFill>
              <a:srgbClr val="FFFFCC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остатки)</a:t>
            </a:r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8200" name="Rectangle 2"/>
          <p:cNvSpPr>
            <a:spLocks noChangeArrowheads="1"/>
          </p:cNvSpPr>
          <p:nvPr/>
        </p:nvSpPr>
        <p:spPr bwMode="auto">
          <a:xfrm>
            <a:off x="4868863" y="5627688"/>
            <a:ext cx="4011612" cy="1092200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EEFFEE"/>
              </a:gs>
            </a:gsLst>
            <a:lin ang="5400000" scaled="1"/>
          </a:gradFill>
          <a:ln w="38100">
            <a:solidFill>
              <a:srgbClr val="A5E773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превышении доходов над расходами принимается решение, как их использовать (например, накапливать резервы, остатки)</a:t>
            </a:r>
            <a:endParaRPr lang="ru-RU" altLang="ru-RU">
              <a:latin typeface="Arial" charset="0"/>
              <a:ea typeface="Calibri" pitchFamily="34" charset="0"/>
            </a:endParaRPr>
          </a:p>
        </p:txBody>
      </p:sp>
      <p:pic>
        <p:nvPicPr>
          <p:cNvPr id="8201" name="Рисунок 13" descr="3e27f1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8" y="3070225"/>
            <a:ext cx="141763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Рисунок 14" descr="vozvra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3325" y="3021013"/>
            <a:ext cx="216376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7" descr="vozvra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1538" y="3021013"/>
            <a:ext cx="219392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6" descr="3e27f1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6150" y="3233738"/>
            <a:ext cx="141763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AutoShape 4"/>
          <p:cNvSpPr>
            <a:spLocks noChangeArrowheads="1"/>
          </p:cNvSpPr>
          <p:nvPr/>
        </p:nvSpPr>
        <p:spPr bwMode="auto">
          <a:xfrm>
            <a:off x="65088" y="4519613"/>
            <a:ext cx="4816475" cy="927100"/>
          </a:xfrm>
          <a:prstGeom prst="pentagon">
            <a:avLst/>
          </a:prstGeom>
          <a:gradFill rotWithShape="1">
            <a:gsLst>
              <a:gs pos="0">
                <a:srgbClr val="A5E773"/>
              </a:gs>
              <a:gs pos="100000">
                <a:srgbClr val="E1F7D0"/>
              </a:gs>
            </a:gsLst>
            <a:lin ang="5400000" scaled="1"/>
          </a:gradFill>
          <a:ln w="50800">
            <a:solidFill>
              <a:srgbClr val="FFFFCC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(расходы больше доходов)</a:t>
            </a:r>
            <a:endParaRPr lang="ru-RU" altLang="ru-RU">
              <a:latin typeface="Arial" charset="0"/>
            </a:endParaRPr>
          </a:p>
        </p:txBody>
      </p:sp>
      <p:sp>
        <p:nvSpPr>
          <p:cNvPr id="8206" name="Rectangle 13"/>
          <p:cNvSpPr>
            <a:spLocks noChangeArrowheads="1"/>
          </p:cNvSpPr>
          <p:nvPr/>
        </p:nvSpPr>
        <p:spPr bwMode="auto">
          <a:xfrm>
            <a:off x="620713" y="50847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  <p:sp>
        <p:nvSpPr>
          <p:cNvPr id="8207" name="Rectangle 17"/>
          <p:cNvSpPr>
            <a:spLocks noChangeArrowheads="1"/>
          </p:cNvSpPr>
          <p:nvPr/>
        </p:nvSpPr>
        <p:spPr bwMode="auto">
          <a:xfrm>
            <a:off x="773113" y="52943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 sz="800">
                <a:latin typeface="Arial" charset="0"/>
              </a:rPr>
              <a:t/>
            </a:r>
            <a:br>
              <a:rPr lang="ru-RU" altLang="ru-RU" sz="800">
                <a:latin typeface="Arial" charset="0"/>
              </a:rPr>
            </a:br>
            <a:endParaRPr lang="ru-RU" altLang="ru-RU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  <p:sp>
        <p:nvSpPr>
          <p:cNvPr id="8208" name="Rectangle 19"/>
          <p:cNvSpPr>
            <a:spLocks noChangeArrowheads="1"/>
          </p:cNvSpPr>
          <p:nvPr/>
        </p:nvSpPr>
        <p:spPr bwMode="auto">
          <a:xfrm>
            <a:off x="1143000" y="2613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8209" name="Rectangle 20"/>
          <p:cNvSpPr>
            <a:spLocks noChangeArrowheads="1"/>
          </p:cNvSpPr>
          <p:nvPr/>
        </p:nvSpPr>
        <p:spPr bwMode="auto">
          <a:xfrm>
            <a:off x="-900113" y="1235075"/>
            <a:ext cx="91440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0" name="Rectangle 23"/>
          <p:cNvSpPr>
            <a:spLocks noChangeArrowheads="1"/>
          </p:cNvSpPr>
          <p:nvPr/>
        </p:nvSpPr>
        <p:spPr bwMode="auto">
          <a:xfrm>
            <a:off x="1143000" y="3070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 sz="800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  <p:sp>
        <p:nvSpPr>
          <p:cNvPr id="8211" name="Rectangle 26"/>
          <p:cNvSpPr>
            <a:spLocks noChangeArrowheads="1"/>
          </p:cNvSpPr>
          <p:nvPr/>
        </p:nvSpPr>
        <p:spPr bwMode="auto">
          <a:xfrm>
            <a:off x="1143000" y="3070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ru-RU" alt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	</a:t>
            </a:r>
            <a:endParaRPr lang="ru-RU" altLang="ru-RU">
              <a:latin typeface="Arial" charset="0"/>
            </a:endParaRPr>
          </a:p>
        </p:txBody>
      </p:sp>
      <p:sp>
        <p:nvSpPr>
          <p:cNvPr id="8212" name="Прямоугольник 16"/>
          <p:cNvSpPr>
            <a:spLocks noChangeArrowheads="1"/>
          </p:cNvSpPr>
          <p:nvPr/>
        </p:nvSpPr>
        <p:spPr bwMode="auto">
          <a:xfrm>
            <a:off x="698500" y="4365625"/>
            <a:ext cx="814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/>
              <a:t> </a:t>
            </a:r>
            <a:r>
              <a:rPr lang="ru-RU" sz="1400" b="1"/>
              <a:t>Доходы                                   Расходы                                 Доходы                Расходы</a:t>
            </a:r>
            <a:endParaRPr lang="ru-RU" sz="140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1"/>
          <p:cNvSpPr>
            <a:spLocks noChangeArrowheads="1"/>
          </p:cNvSpPr>
          <p:nvPr/>
        </p:nvSpPr>
        <p:spPr bwMode="auto">
          <a:xfrm>
            <a:off x="5284788" y="1779588"/>
            <a:ext cx="593725" cy="715962"/>
          </a:xfrm>
          <a:prstGeom prst="downArrow">
            <a:avLst>
              <a:gd name="adj1" fmla="val 50000"/>
              <a:gd name="adj2" fmla="val 30147"/>
            </a:avLst>
          </a:prstGeom>
          <a:gradFill rotWithShape="1">
            <a:gsLst>
              <a:gs pos="0">
                <a:srgbClr val="FDE9D9"/>
              </a:gs>
              <a:gs pos="100000">
                <a:srgbClr val="B6DDE8"/>
              </a:gs>
            </a:gsLst>
            <a:lin ang="5400000" scaled="1"/>
          </a:gradFill>
          <a:ln w="9525">
            <a:solidFill>
              <a:srgbClr val="F2F2F2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ru-RU"/>
          </a:p>
        </p:txBody>
      </p:sp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2084388" y="1779588"/>
            <a:ext cx="593725" cy="715962"/>
          </a:xfrm>
          <a:prstGeom prst="downArrow">
            <a:avLst>
              <a:gd name="adj1" fmla="val 50000"/>
              <a:gd name="adj2" fmla="val 30147"/>
            </a:avLst>
          </a:prstGeom>
          <a:gradFill rotWithShape="1">
            <a:gsLst>
              <a:gs pos="0">
                <a:srgbClr val="FDE9D9"/>
              </a:gs>
              <a:gs pos="100000">
                <a:srgbClr val="B6DDE8"/>
              </a:gs>
            </a:gsLst>
            <a:lin ang="5400000" scaled="1"/>
          </a:gradFill>
          <a:ln w="9525">
            <a:solidFill>
              <a:srgbClr val="F2F2F2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143000" y="1285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143000" y="1743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</a:t>
            </a:r>
            <a:endParaRPr lang="ru-RU" altLang="ru-RU">
              <a:latin typeface="Arial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127125" y="1084263"/>
          <a:ext cx="7318375" cy="1517650"/>
        </p:xfrm>
        <a:graphic>
          <a:graphicData uri="http://schemas.openxmlformats.org/drawingml/2006/table">
            <a:tbl>
              <a:tblPr/>
              <a:tblGrid>
                <a:gridCol w="7318375"/>
              </a:tblGrid>
              <a:tr h="1517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43634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Доходы бюджета – безвозмездные и безвозвратные поступления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43634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денежных средств в бюджет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6175" y="3213100"/>
          <a:ext cx="7170738" cy="2798763"/>
        </p:xfrm>
        <a:graphic>
          <a:graphicData uri="http://schemas.openxmlformats.org/drawingml/2006/table">
            <a:tbl>
              <a:tblPr/>
              <a:tblGrid>
                <a:gridCol w="2046288"/>
                <a:gridCol w="315912"/>
                <a:gridCol w="2227263"/>
                <a:gridCol w="342900"/>
                <a:gridCol w="2238375"/>
              </a:tblGrid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налоговые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49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 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неналоговые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184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 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безвозмездные поступления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5F91"/>
                    </a:solidFill>
                  </a:tcPr>
                </a:tc>
              </a:tr>
              <a:tr h="2176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Поступления от уплаты налогов, установленные налоговым кодексом Российской Федерации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 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Поступления от уплаты других пошлин и сборов, установленных законодательством Российской Федерации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 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Поступления от других бюджетов (межбюджетные трансферты)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6753" marR="4675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9239" name="AutoShape 6"/>
          <p:cNvSpPr>
            <a:spLocks noChangeArrowheads="1"/>
          </p:cNvSpPr>
          <p:nvPr/>
        </p:nvSpPr>
        <p:spPr bwMode="auto">
          <a:xfrm>
            <a:off x="4356100" y="2524125"/>
            <a:ext cx="593725" cy="715963"/>
          </a:xfrm>
          <a:prstGeom prst="downArrow">
            <a:avLst>
              <a:gd name="adj1" fmla="val 50000"/>
              <a:gd name="adj2" fmla="val 30147"/>
            </a:avLst>
          </a:prstGeom>
          <a:gradFill rotWithShape="1">
            <a:gsLst>
              <a:gs pos="0">
                <a:srgbClr val="FDE9D9"/>
              </a:gs>
              <a:gs pos="100000">
                <a:srgbClr val="B6DDE8"/>
              </a:gs>
            </a:gsLst>
            <a:lin ang="5400000" scaled="1"/>
          </a:gradFill>
          <a:ln w="9525">
            <a:solidFill>
              <a:srgbClr val="F2F2F2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ru-RU"/>
          </a:p>
        </p:txBody>
      </p:sp>
      <p:sp>
        <p:nvSpPr>
          <p:cNvPr id="9240" name="AutoShape 8"/>
          <p:cNvSpPr>
            <a:spLocks noChangeArrowheads="1"/>
          </p:cNvSpPr>
          <p:nvPr/>
        </p:nvSpPr>
        <p:spPr bwMode="auto">
          <a:xfrm>
            <a:off x="7019925" y="2582863"/>
            <a:ext cx="593725" cy="715962"/>
          </a:xfrm>
          <a:prstGeom prst="downArrow">
            <a:avLst>
              <a:gd name="adj1" fmla="val 50000"/>
              <a:gd name="adj2" fmla="val 30147"/>
            </a:avLst>
          </a:prstGeom>
          <a:gradFill rotWithShape="1">
            <a:gsLst>
              <a:gs pos="0">
                <a:srgbClr val="FDE9D9"/>
              </a:gs>
              <a:gs pos="100000">
                <a:srgbClr val="B6DDE8"/>
              </a:gs>
            </a:gsLst>
            <a:lin ang="5400000" scaled="1"/>
          </a:gradFill>
          <a:ln w="9525">
            <a:solidFill>
              <a:srgbClr val="F2F2F2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ru-RU"/>
          </a:p>
        </p:txBody>
      </p:sp>
      <p:sp>
        <p:nvSpPr>
          <p:cNvPr id="9241" name="AutoShape 7"/>
          <p:cNvSpPr>
            <a:spLocks noChangeArrowheads="1"/>
          </p:cNvSpPr>
          <p:nvPr/>
        </p:nvSpPr>
        <p:spPr bwMode="auto">
          <a:xfrm>
            <a:off x="1790700" y="2538413"/>
            <a:ext cx="593725" cy="715962"/>
          </a:xfrm>
          <a:prstGeom prst="downArrow">
            <a:avLst>
              <a:gd name="adj1" fmla="val 50000"/>
              <a:gd name="adj2" fmla="val 30147"/>
            </a:avLst>
          </a:prstGeom>
          <a:gradFill rotWithShape="1">
            <a:gsLst>
              <a:gs pos="0">
                <a:srgbClr val="FDE9D9"/>
              </a:gs>
              <a:gs pos="100000">
                <a:srgbClr val="B6DDE8"/>
              </a:gs>
            </a:gsLst>
            <a:lin ang="5400000" scaled="1"/>
          </a:gradFill>
          <a:ln w="9525">
            <a:solidFill>
              <a:srgbClr val="F2F2F2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ru-RU"/>
          </a:p>
        </p:txBody>
      </p:sp>
      <p:sp>
        <p:nvSpPr>
          <p:cNvPr id="9242" name="Rectangle 9"/>
          <p:cNvSpPr>
            <a:spLocks noChangeArrowheads="1"/>
          </p:cNvSpPr>
          <p:nvPr/>
        </p:nvSpPr>
        <p:spPr bwMode="auto">
          <a:xfrm>
            <a:off x="1143000" y="1285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9243" name="Rectangle 10"/>
          <p:cNvSpPr>
            <a:spLocks noChangeArrowheads="1"/>
          </p:cNvSpPr>
          <p:nvPr/>
        </p:nvSpPr>
        <p:spPr bwMode="auto">
          <a:xfrm>
            <a:off x="1143000" y="1743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</a:t>
            </a:r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188" y="620713"/>
          <a:ext cx="8064500" cy="5793107"/>
        </p:xfrm>
        <a:graphic>
          <a:graphicData uri="http://schemas.openxmlformats.org/drawingml/2006/table">
            <a:tbl>
              <a:tblPr/>
              <a:tblGrid>
                <a:gridCol w="3209925"/>
                <a:gridCol w="4854575"/>
              </a:tblGrid>
              <a:tr h="9921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406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МЕЖБЮДЖЕТНЫЕ ТРАНСФЕРТЫ –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406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ОСНОВНОЙ ВИД БЕЗВОЗМЕЗДНЫХ ПЕРЕЧИСЛЕНИЙ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191" marR="3819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70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43634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Межбюджетные трансферты – денежные средства, перечисляемые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43634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из одного бюджета бюджетной системы Российской Федерации другому.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191" marR="3819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DAEEF3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Виды бюджетных трансфертов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191" marR="38191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DAEEF3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Определение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191" marR="38191" marT="0" marB="0" anchor="ctr" horzOverflow="overflow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5F91"/>
                    </a:solidFill>
                  </a:tcPr>
                </a:tc>
              </a:tr>
              <a:tr h="1173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Дотация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(от лат.слова  «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Dotatio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» -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дар, пожертвование)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191" marR="38191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Предоставляются без определения конкретной цели их использования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191" marR="38191" marT="0" marB="0" anchor="ctr" horzOverflow="overflow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DFEC"/>
                    </a:solidFill>
                  </a:tcPr>
                </a:tc>
              </a:tr>
              <a:tr h="1173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Субвенции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(от лат.слова «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Subvenire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» -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приходить на помощь)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191" marR="38191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Предоставляются на финансирование «переданных» другим публично-правовым образованиям полномочий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191" marR="38191" marT="0" marB="0" anchor="ctr" horzOverflow="overflow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0D9"/>
                    </a:solidFill>
                  </a:tcPr>
                </a:tc>
              </a:tr>
              <a:tr h="1173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Субсидии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(от лат.слова «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Subsidium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» -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поддержка)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191" marR="38191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8480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Предоставляются на условиях долевого софинансирования расходов других бюджетов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191" marR="38191" marT="0" marB="0" anchor="ctr" horzOverflow="overflow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A1C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3" descr="Уголки"/>
          <p:cNvSpPr>
            <a:spLocks noChangeArrowheads="1"/>
          </p:cNvSpPr>
          <p:nvPr/>
        </p:nvSpPr>
        <p:spPr bwMode="auto">
          <a:xfrm>
            <a:off x="1477963" y="1484783"/>
            <a:ext cx="6492875" cy="1368153"/>
          </a:xfrm>
          <a:prstGeom prst="cube">
            <a:avLst>
              <a:gd name="adj" fmla="val 31000"/>
            </a:avLst>
          </a:prstGeom>
          <a:pattFill prst="divot">
            <a:fgClr>
              <a:srgbClr val="243F60"/>
            </a:fgClr>
            <a:bgClr>
              <a:srgbClr val="DBE5F1"/>
            </a:bgClr>
          </a:pattFill>
          <a:ln w="127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altLang="ru-RU" sz="2400" b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Общая сумма доходов поселения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400" b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2017 год составляет </a:t>
            </a:r>
            <a:r>
              <a:rPr lang="ru-RU" altLang="ru-RU" sz="2800" b="1" dirty="0" smtClean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11416,7</a:t>
            </a:r>
            <a:r>
              <a:rPr lang="ru-RU" altLang="ru-RU" sz="2400" b="1" dirty="0" smtClean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тыс.руб.</a:t>
            </a:r>
            <a:endParaRPr lang="ru-RU" altLang="ru-RU" sz="800" dirty="0">
              <a:latin typeface="Arial" charset="0"/>
            </a:endParaRPr>
          </a:p>
          <a:p>
            <a:pPr eaLnBrk="0" hangingPunct="0"/>
            <a:endParaRPr lang="ru-RU" altLang="ru-RU" dirty="0">
              <a:latin typeface="Arial" charset="0"/>
            </a:endParaRPr>
          </a:p>
        </p:txBody>
      </p:sp>
      <p:graphicFrame>
        <p:nvGraphicFramePr>
          <p:cNvPr id="11267" name="Диаграмма 2"/>
          <p:cNvGraphicFramePr>
            <a:graphicFrameLocks/>
          </p:cNvGraphicFramePr>
          <p:nvPr/>
        </p:nvGraphicFramePr>
        <p:xfrm>
          <a:off x="165100" y="2222500"/>
          <a:ext cx="9239250" cy="5410200"/>
        </p:xfrm>
        <a:graphic>
          <a:graphicData uri="http://schemas.openxmlformats.org/presentationml/2006/ole">
            <p:oleObj spid="_x0000_s11274" name="Worksheet" r:id="rId3" imgW="9248714" imgH="5410279" progId="Excel.Sheet.8">
              <p:embed/>
            </p:oleObj>
          </a:graphicData>
        </a:graphic>
      </p:graphicFrame>
      <p:sp>
        <p:nvSpPr>
          <p:cNvPr id="11268" name="AutoShape 4" descr="Уголки"/>
          <p:cNvSpPr>
            <a:spLocks noChangeArrowheads="1"/>
          </p:cNvSpPr>
          <p:nvPr/>
        </p:nvSpPr>
        <p:spPr bwMode="auto">
          <a:xfrm>
            <a:off x="2411760" y="404664"/>
            <a:ext cx="5000625" cy="1343025"/>
          </a:xfrm>
          <a:prstGeom prst="cube">
            <a:avLst>
              <a:gd name="adj" fmla="val 15907"/>
            </a:avLst>
          </a:prstGeom>
          <a:pattFill prst="divot">
            <a:fgClr>
              <a:srgbClr val="943634"/>
            </a:fgClr>
            <a:bgClr>
              <a:srgbClr val="F2DBDB"/>
            </a:bgClr>
          </a:pattFill>
          <a:ln w="9525">
            <a:solidFill>
              <a:srgbClr val="622423"/>
            </a:solidFill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altLang="ru-RU" sz="2800" b="1" dirty="0">
                <a:solidFill>
                  <a:srgbClr val="24406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Доходы бюджета</a:t>
            </a:r>
            <a:endParaRPr lang="ru-RU" altLang="ru-RU" sz="1000" b="1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200" b="1" dirty="0">
                <a:solidFill>
                  <a:srgbClr val="24406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200" b="1" dirty="0" err="1">
                <a:solidFill>
                  <a:srgbClr val="24406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Ингарского</a:t>
            </a:r>
            <a:r>
              <a:rPr lang="ru-RU" altLang="ru-RU" sz="2200" b="1" dirty="0">
                <a:solidFill>
                  <a:srgbClr val="24406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сельского </a:t>
            </a:r>
            <a:r>
              <a:rPr lang="ru-RU" altLang="ru-RU" sz="2200" b="1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24406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поселения</a:t>
            </a:r>
            <a:r>
              <a:rPr lang="ru-RU" altLang="ru-RU" sz="2200" b="1" dirty="0">
                <a:solidFill>
                  <a:srgbClr val="24406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altLang="ru-RU" sz="800" b="1" dirty="0">
              <a:latin typeface="Arial" charset="0"/>
            </a:endParaRPr>
          </a:p>
          <a:p>
            <a:pPr algn="ctr" eaLnBrk="0" hangingPunct="0"/>
            <a:r>
              <a:rPr lang="ru-RU" altLang="ru-RU" sz="2200" b="1" dirty="0">
                <a:solidFill>
                  <a:srgbClr val="24406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на 2017 год</a:t>
            </a:r>
            <a:endParaRPr lang="ru-RU" altLang="ru-RU" dirty="0">
              <a:latin typeface="Arial" charset="0"/>
            </a:endParaRPr>
          </a:p>
        </p:txBody>
      </p:sp>
      <p:pic>
        <p:nvPicPr>
          <p:cNvPr id="11269" name="Рисунок 1" descr="depositphotos_8415929-Gold-coins-money-dropping-in-open-purs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1638" y="3933825"/>
            <a:ext cx="2498725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                                      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11273" name="Rectangle 1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11274" name="Rectangle 1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 sz="800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Диаграмма 1"/>
          <p:cNvGraphicFramePr>
            <a:graphicFrameLocks/>
          </p:cNvGraphicFramePr>
          <p:nvPr/>
        </p:nvGraphicFramePr>
        <p:xfrm>
          <a:off x="147638" y="2189163"/>
          <a:ext cx="5103812" cy="4856162"/>
        </p:xfrm>
        <a:graphic>
          <a:graphicData uri="http://schemas.openxmlformats.org/presentationml/2006/ole">
            <p:oleObj spid="_x0000_s12304" r:id="rId3" imgW="5102794" imgH="4858933" progId="Excel.Sheet.8">
              <p:embed/>
            </p:oleObj>
          </a:graphicData>
        </a:graphic>
      </p:graphicFrame>
      <p:graphicFrame>
        <p:nvGraphicFramePr>
          <p:cNvPr id="12291" name="Диаграмма 2"/>
          <p:cNvGraphicFramePr>
            <a:graphicFrameLocks/>
          </p:cNvGraphicFramePr>
          <p:nvPr/>
        </p:nvGraphicFramePr>
        <p:xfrm>
          <a:off x="4389438" y="2330450"/>
          <a:ext cx="4902200" cy="4583113"/>
        </p:xfrm>
        <a:graphic>
          <a:graphicData uri="http://schemas.openxmlformats.org/presentationml/2006/ole">
            <p:oleObj spid="_x0000_s12305" r:id="rId4" imgW="4901609" imgH="4584589" progId="Excel.Sheet.8">
              <p:embed/>
            </p:oleObj>
          </a:graphicData>
        </a:graphic>
      </p:graphicFrame>
      <p:sp>
        <p:nvSpPr>
          <p:cNvPr id="12292" name="AutoShape 4" descr="Штриховой вертикальный"/>
          <p:cNvSpPr>
            <a:spLocks noChangeArrowheads="1"/>
          </p:cNvSpPr>
          <p:nvPr/>
        </p:nvSpPr>
        <p:spPr bwMode="auto">
          <a:xfrm>
            <a:off x="363538" y="1484313"/>
            <a:ext cx="4038600" cy="1889125"/>
          </a:xfrm>
          <a:prstGeom prst="cube">
            <a:avLst>
              <a:gd name="adj" fmla="val 25000"/>
            </a:avLst>
          </a:prstGeom>
          <a:pattFill prst="dashVert">
            <a:fgClr>
              <a:srgbClr val="76923C"/>
            </a:fgClr>
            <a:bgClr>
              <a:srgbClr val="EAF1DD"/>
            </a:bgClr>
          </a:pattFill>
          <a:ln w="9525">
            <a:solidFill>
              <a:srgbClr val="4E6128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Общая сумма доходов поселения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2018 год составляет</a:t>
            </a:r>
            <a:endParaRPr lang="ru-RU" altLang="ru-RU" sz="800" dirty="0">
              <a:latin typeface="Arial" charset="0"/>
            </a:endParaRPr>
          </a:p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11465,2 </a:t>
            </a:r>
            <a:r>
              <a:rPr lang="ru-RU" altLang="ru-RU" sz="2000" b="1" dirty="0" err="1">
                <a:latin typeface="Times New Roman" pitchFamily="18" charset="0"/>
                <a:ea typeface="Calibri" pitchFamily="34" charset="0"/>
                <a:cs typeface="Calibri" pitchFamily="34" charset="0"/>
              </a:rPr>
              <a:t>тыс.руб</a:t>
            </a:r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.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12293" name="AutoShape 3" descr="Штриховой вертикальный"/>
          <p:cNvSpPr>
            <a:spLocks noChangeArrowheads="1"/>
          </p:cNvSpPr>
          <p:nvPr/>
        </p:nvSpPr>
        <p:spPr bwMode="auto">
          <a:xfrm>
            <a:off x="4572000" y="1484784"/>
            <a:ext cx="4237038" cy="1965325"/>
          </a:xfrm>
          <a:prstGeom prst="cube">
            <a:avLst>
              <a:gd name="adj" fmla="val 25000"/>
            </a:avLst>
          </a:prstGeom>
          <a:pattFill prst="dashVert">
            <a:fgClr>
              <a:srgbClr val="76923C"/>
            </a:fgClr>
            <a:bgClr>
              <a:srgbClr val="EAF1DD"/>
            </a:bgClr>
          </a:pattFill>
          <a:ln w="9525">
            <a:solidFill>
              <a:srgbClr val="4E6128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Общая сумма доходов поселения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2019 год составляет</a:t>
            </a:r>
            <a:endParaRPr lang="ru-RU" altLang="ru-RU" sz="800" dirty="0">
              <a:latin typeface="Arial" charset="0"/>
            </a:endParaRPr>
          </a:p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11298,8 </a:t>
            </a:r>
            <a:r>
              <a:rPr lang="ru-RU" altLang="ru-RU" sz="2000" b="1" dirty="0" err="1">
                <a:latin typeface="Times New Roman" pitchFamily="18" charset="0"/>
                <a:ea typeface="Calibri" pitchFamily="34" charset="0"/>
                <a:cs typeface="Calibri" pitchFamily="34" charset="0"/>
              </a:rPr>
              <a:t>тыс.руб</a:t>
            </a:r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.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12294" name="AutoShape 5"/>
          <p:cNvSpPr>
            <a:spLocks noChangeArrowheads="1"/>
          </p:cNvSpPr>
          <p:nvPr/>
        </p:nvSpPr>
        <p:spPr bwMode="auto">
          <a:xfrm>
            <a:off x="193675" y="457200"/>
            <a:ext cx="8764588" cy="141605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C2D69B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600" b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Доходы бюджета </a:t>
            </a:r>
            <a:r>
              <a:rPr lang="ru-RU" altLang="ru-RU" sz="2600" b="1" dirty="0" err="1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Ингарского</a:t>
            </a:r>
            <a:r>
              <a:rPr lang="ru-RU" altLang="ru-RU" sz="2600" b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сельского поселения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600" b="1" dirty="0">
                <a:solidFill>
                  <a:srgbClr val="9436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2018 и 2019 года</a:t>
            </a:r>
            <a:endParaRPr lang="ru-RU" altLang="ru-RU" sz="800" dirty="0">
              <a:latin typeface="Arial" charset="0"/>
            </a:endParaRPr>
          </a:p>
          <a:p>
            <a:pPr eaLnBrk="0" hangingPunct="0"/>
            <a:endParaRPr lang="ru-RU" altLang="ru-RU" dirty="0">
              <a:latin typeface="Arial" charset="0"/>
            </a:endParaRPr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12297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endParaRPr lang="ru-RU" altLang="ru-RU" sz="800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zhidaetsya-inflyatsiy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30341" y="890816"/>
            <a:ext cx="6913659" cy="59671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4339" name="Oval 1"/>
          <p:cNvSpPr>
            <a:spLocks noChangeArrowheads="1"/>
          </p:cNvSpPr>
          <p:nvPr/>
        </p:nvSpPr>
        <p:spPr bwMode="auto">
          <a:xfrm>
            <a:off x="395288" y="2636912"/>
            <a:ext cx="5283200" cy="3744416"/>
          </a:xfrm>
          <a:prstGeom prst="ellipse">
            <a:avLst/>
          </a:prstGeom>
          <a:gradFill rotWithShape="1">
            <a:gsLst>
              <a:gs pos="0">
                <a:srgbClr val="FFFFFF">
                  <a:alpha val="75998"/>
                </a:srgbClr>
              </a:gs>
              <a:gs pos="100000">
                <a:srgbClr val="FDE9D9"/>
              </a:gs>
            </a:gsLst>
            <a:path path="shape">
              <a:fillToRect l="50000" t="50000" r="50000" b="50000"/>
            </a:path>
          </a:gradFill>
          <a:ln w="101600" cap="rnd">
            <a:solidFill>
              <a:srgbClr val="943634"/>
            </a:solidFill>
            <a:prstDash val="sysDot"/>
            <a:round/>
            <a:headEnd/>
            <a:tailEnd/>
          </a:ln>
        </p:spPr>
        <p:txBody>
          <a:bodyPr/>
          <a:lstStyle/>
          <a:p>
            <a:pPr algn="ctr"/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Наибольший удельный вес в доходной базе бюджета из числа налоговых доходов занимает налог на имущество физических лиц </a:t>
            </a:r>
            <a:endParaRPr lang="ru-RU" altLang="ru-RU" sz="800" dirty="0">
              <a:latin typeface="Arial" charset="0"/>
              <a:ea typeface="Calibri" pitchFamily="34" charset="0"/>
            </a:endParaRPr>
          </a:p>
          <a:p>
            <a:pPr algn="ctr" eaLnBrk="0" hangingPunct="0"/>
            <a:r>
              <a:rPr lang="ru-RU" alt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71,2% в 2017году</a:t>
            </a:r>
          </a:p>
          <a:p>
            <a:pPr marL="457200" indent="-457200" algn="ctr" eaLnBrk="0" hangingPunct="0">
              <a:buFontTx/>
              <a:buChar char="-"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72,5% - 2018г.</a:t>
            </a:r>
          </a:p>
          <a:p>
            <a:pPr marL="285750" indent="-285750" algn="ctr" eaLnBrk="0" hangingPunct="0">
              <a:buFontTx/>
              <a:buChar char="-"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73,6% - 2019г.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14340" name="Oval 2"/>
          <p:cNvSpPr>
            <a:spLocks noChangeArrowheads="1"/>
          </p:cNvSpPr>
          <p:nvPr/>
        </p:nvSpPr>
        <p:spPr bwMode="auto">
          <a:xfrm>
            <a:off x="0" y="457200"/>
            <a:ext cx="6961188" cy="2524125"/>
          </a:xfrm>
          <a:prstGeom prst="ellipse">
            <a:avLst/>
          </a:prstGeom>
          <a:gradFill rotWithShape="1">
            <a:gsLst>
              <a:gs pos="0">
                <a:srgbClr val="FFFFFF">
                  <a:alpha val="75000"/>
                </a:srgbClr>
              </a:gs>
              <a:gs pos="100000">
                <a:srgbClr val="FDE9D9"/>
              </a:gs>
            </a:gsLst>
            <a:path path="shape">
              <a:fillToRect l="50000" t="50000" r="50000" b="50000"/>
            </a:path>
          </a:gradFill>
          <a:ln w="101600" cap="rnd">
            <a:solidFill>
              <a:srgbClr val="943634"/>
            </a:solidFill>
            <a:prstDash val="sysDot"/>
            <a:round/>
            <a:headEnd/>
            <a:tailEnd/>
          </a:ln>
        </p:spPr>
        <p:txBody>
          <a:bodyPr/>
          <a:lstStyle/>
          <a:p>
            <a:pPr algn="ctr"/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качества уровня жизни населения напрямую зависит поступления доходов в местный бюджет, так как основными налогоплательщиками в местный бюджет являются наши жители.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endParaRPr lang="ru-RU" altLang="ru-RU">
              <a:latin typeface="Arial" charset="0"/>
              <a:ea typeface="Calibri" pitchFamily="34" charset="0"/>
            </a:endParaRP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altLang="ru-RU" sz="800">
              <a:latin typeface="Arial" charset="0"/>
              <a:ea typeface="Calibri" pitchFamily="34" charset="0"/>
            </a:endParaRPr>
          </a:p>
          <a:p>
            <a:pPr eaLnBrk="0" hangingPunct="0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endParaRPr lang="ru-RU" altLang="ru-RU" sz="800">
              <a:latin typeface="Arial" charset="0"/>
            </a:endParaRPr>
          </a:p>
          <a:p>
            <a:pPr eaLnBrk="0" hangingPunct="0"/>
            <a:endParaRPr lang="ru-RU" altLang="ru-RU">
              <a:latin typeface="Arial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656</TotalTime>
  <Words>1792</Words>
  <Application>Microsoft Office PowerPoint</Application>
  <PresentationFormat>Экран (4:3)</PresentationFormat>
  <Paragraphs>416</Paragraphs>
  <Slides>39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39</vt:i4>
      </vt:variant>
    </vt:vector>
  </HeadingPairs>
  <TitlesOfParts>
    <vt:vector size="42" baseType="lpstr">
      <vt:lpstr>Воздушный поток</vt:lpstr>
      <vt:lpstr>Worksheet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KBO</cp:lastModifiedBy>
  <cp:revision>29</cp:revision>
  <dcterms:created xsi:type="dcterms:W3CDTF">2016-11-09T02:21:45Z</dcterms:created>
  <dcterms:modified xsi:type="dcterms:W3CDTF">2016-11-18T05:52:17Z</dcterms:modified>
</cp:coreProperties>
</file>