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709" r:id="rId1"/>
  </p:sldMasterIdLst>
  <p:notesMasterIdLst>
    <p:notesMasterId r:id="rId38"/>
  </p:notesMasterIdLst>
  <p:sldIdLst>
    <p:sldId id="260" r:id="rId2"/>
    <p:sldId id="261" r:id="rId3"/>
    <p:sldId id="294" r:id="rId4"/>
    <p:sldId id="311" r:id="rId5"/>
    <p:sldId id="264" r:id="rId6"/>
    <p:sldId id="266" r:id="rId7"/>
    <p:sldId id="298" r:id="rId8"/>
    <p:sldId id="271" r:id="rId9"/>
    <p:sldId id="295" r:id="rId10"/>
    <p:sldId id="312" r:id="rId11"/>
    <p:sldId id="309" r:id="rId12"/>
    <p:sldId id="299" r:id="rId13"/>
    <p:sldId id="300" r:id="rId14"/>
    <p:sldId id="302" r:id="rId15"/>
    <p:sldId id="310" r:id="rId16"/>
    <p:sldId id="303" r:id="rId17"/>
    <p:sldId id="304" r:id="rId18"/>
    <p:sldId id="268" r:id="rId19"/>
    <p:sldId id="273" r:id="rId20"/>
    <p:sldId id="313" r:id="rId21"/>
    <p:sldId id="276" r:id="rId22"/>
    <p:sldId id="277" r:id="rId23"/>
    <p:sldId id="278" r:id="rId24"/>
    <p:sldId id="280" r:id="rId25"/>
    <p:sldId id="282" r:id="rId26"/>
    <p:sldId id="283" r:id="rId27"/>
    <p:sldId id="287" r:id="rId28"/>
    <p:sldId id="288" r:id="rId29"/>
    <p:sldId id="289" r:id="rId30"/>
    <p:sldId id="290" r:id="rId31"/>
    <p:sldId id="291" r:id="rId32"/>
    <p:sldId id="292" r:id="rId33"/>
    <p:sldId id="306" r:id="rId34"/>
    <p:sldId id="314" r:id="rId35"/>
    <p:sldId id="315" r:id="rId36"/>
    <p:sldId id="293" r:id="rId3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26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33" autoAdjust="0"/>
    <p:restoredTop sz="94660"/>
  </p:normalViewPr>
  <p:slideViewPr>
    <p:cSldViewPr>
      <p:cViewPr varScale="1">
        <p:scale>
          <a:sx n="103" d="100"/>
          <a:sy n="103" d="100"/>
        </p:scale>
        <p:origin x="33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000">
                <a:solidFill>
                  <a:srgbClr val="FFFFCC"/>
                </a:solidFill>
              </a:defRPr>
            </a:pPr>
            <a:r>
              <a:rPr lang="ru-RU" dirty="0" smtClean="0"/>
              <a:t> </a:t>
            </a:r>
            <a:endParaRPr lang="ru-RU" dirty="0"/>
          </a:p>
        </c:rich>
      </c:tx>
      <c:layout>
        <c:manualLayout>
          <c:xMode val="edge"/>
          <c:yMode val="edge"/>
          <c:x val="0.76017753628749918"/>
          <c:y val="0.12313150741653529"/>
        </c:manualLayout>
      </c:layout>
      <c:overlay val="1"/>
    </c:title>
    <c:autoTitleDeleted val="0"/>
    <c:view3D>
      <c:rotX val="30"/>
      <c:rotY val="90"/>
      <c:depthPercent val="130"/>
      <c:rAngAx val="0"/>
      <c:perspective val="5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"/>
          <c:w val="0.68463462698230793"/>
          <c:h val="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 </c:v>
                </c:pt>
              </c:strCache>
            </c:strRef>
          </c:tx>
          <c:explosion val="5"/>
          <c:dPt>
            <c:idx val="0"/>
            <c:bubble3D val="0"/>
            <c:spPr>
              <a:solidFill>
                <a:schemeClr val="accent1">
                  <a:lumMod val="75000"/>
                </a:schemeClr>
              </a:solidFill>
            </c:spPr>
          </c:dPt>
          <c:dLbls>
            <c:dLbl>
              <c:idx val="0"/>
              <c:layout>
                <c:manualLayout>
                  <c:x val="9.7427055993001041E-2"/>
                  <c:y val="-0.1415021674331085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95,5%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0.13233437226596675"/>
                  <c:y val="9.8347826851550753E-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4,5%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 i="1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налоговые доходы</c:v>
                </c:pt>
                <c:pt idx="1">
                  <c:v>неналоговые доходы </c:v>
                </c:pt>
              </c:strCache>
            </c:strRef>
          </c:cat>
          <c:val>
            <c:numRef>
              <c:f>Лист1!$B$2:$B$3</c:f>
              <c:numCache>
                <c:formatCode>0.00%</c:formatCode>
                <c:ptCount val="2"/>
                <c:pt idx="0">
                  <c:v>0.91900000000000004</c:v>
                </c:pt>
                <c:pt idx="1">
                  <c:v>8.1000000000000044E-2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solidFill>
          <a:srgbClr val="E6EDF6">
            <a:alpha val="12000"/>
          </a:srgbClr>
        </a:solidFill>
      </c:spPr>
    </c:plotArea>
    <c:legend>
      <c:legendPos val="r"/>
      <c:layout>
        <c:manualLayout>
          <c:xMode val="edge"/>
          <c:yMode val="edge"/>
          <c:x val="0.61260083114610686"/>
          <c:y val="0.11001481592206033"/>
          <c:w val="0.38617640973046968"/>
          <c:h val="0.14261643907886307"/>
        </c:manualLayout>
      </c:layout>
      <c:overlay val="0"/>
      <c:txPr>
        <a:bodyPr/>
        <a:lstStyle/>
        <a:p>
          <a:pPr>
            <a:defRPr sz="1600">
              <a:solidFill>
                <a:schemeClr val="tx2">
                  <a:lumMod val="75000"/>
                </a:schemeClr>
              </a:solidFill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</c:sp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7756DBD-CD54-47D3-AC76-62A94322FA58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849DFB3-10A1-49B0-8F28-0DED769C9CE9}">
      <dgm:prSet phldrT="[Текст]"/>
      <dgm:spPr/>
      <dgm:t>
        <a:bodyPr/>
        <a:lstStyle/>
        <a:p>
          <a:r>
            <a:rPr lang="ru-RU" dirty="0" smtClean="0">
              <a:solidFill>
                <a:srgbClr val="0070C0"/>
              </a:solidFill>
            </a:rPr>
            <a:t>- От платных услуг</a:t>
          </a:r>
          <a:endParaRPr lang="ru-RU" dirty="0">
            <a:solidFill>
              <a:srgbClr val="0070C0"/>
            </a:solidFill>
          </a:endParaRPr>
        </a:p>
      </dgm:t>
    </dgm:pt>
    <dgm:pt modelId="{1B874C8E-8E43-4FE0-890D-4395A56A4B46}" type="parTrans" cxnId="{9353694F-5B84-4DBF-B86A-37340389E822}">
      <dgm:prSet/>
      <dgm:spPr/>
      <dgm:t>
        <a:bodyPr/>
        <a:lstStyle/>
        <a:p>
          <a:endParaRPr lang="ru-RU"/>
        </a:p>
      </dgm:t>
    </dgm:pt>
    <dgm:pt modelId="{04D61306-6055-4130-B76A-C04DB5B7D50F}" type="sibTrans" cxnId="{9353694F-5B84-4DBF-B86A-37340389E822}">
      <dgm:prSet/>
      <dgm:spPr/>
      <dgm:t>
        <a:bodyPr/>
        <a:lstStyle/>
        <a:p>
          <a:endParaRPr lang="ru-RU"/>
        </a:p>
      </dgm:t>
    </dgm:pt>
    <dgm:pt modelId="{35D1CB13-503B-4E70-9180-17132D0312FA}">
      <dgm:prSet phldrT="[Текст]"/>
      <dgm:spPr/>
      <dgm:t>
        <a:bodyPr/>
        <a:lstStyle/>
        <a:p>
          <a:r>
            <a:rPr lang="ru-RU" dirty="0" smtClean="0">
              <a:solidFill>
                <a:srgbClr val="0070C0"/>
              </a:solidFill>
            </a:rPr>
            <a:t>25,0 тыс.руб.</a:t>
          </a:r>
          <a:endParaRPr lang="ru-RU" dirty="0">
            <a:solidFill>
              <a:srgbClr val="0070C0"/>
            </a:solidFill>
          </a:endParaRPr>
        </a:p>
      </dgm:t>
    </dgm:pt>
    <dgm:pt modelId="{6ED90389-B913-46EC-BEF5-2BD82ABF920E}" type="parTrans" cxnId="{2644EAB7-0E14-4D1C-BF4C-454274038611}">
      <dgm:prSet/>
      <dgm:spPr/>
      <dgm:t>
        <a:bodyPr/>
        <a:lstStyle/>
        <a:p>
          <a:endParaRPr lang="ru-RU"/>
        </a:p>
      </dgm:t>
    </dgm:pt>
    <dgm:pt modelId="{E1824542-ECE7-4DAA-9E11-7E30036CE25B}" type="sibTrans" cxnId="{2644EAB7-0E14-4D1C-BF4C-454274038611}">
      <dgm:prSet/>
      <dgm:spPr/>
      <dgm:t>
        <a:bodyPr/>
        <a:lstStyle/>
        <a:p>
          <a:endParaRPr lang="ru-RU"/>
        </a:p>
      </dgm:t>
    </dgm:pt>
    <dgm:pt modelId="{0F8A4B89-64BD-4F49-BFA3-844CAE577180}">
      <dgm:prSet phldrT="[Текст]"/>
      <dgm:spPr/>
      <dgm:t>
        <a:bodyPr/>
        <a:lstStyle/>
        <a:p>
          <a:r>
            <a:rPr lang="ru-RU" dirty="0" smtClean="0">
              <a:solidFill>
                <a:srgbClr val="0070C0"/>
              </a:solidFill>
            </a:rPr>
            <a:t>- Неналоговые доходы</a:t>
          </a:r>
          <a:endParaRPr lang="ru-RU" dirty="0">
            <a:solidFill>
              <a:srgbClr val="0070C0"/>
            </a:solidFill>
          </a:endParaRPr>
        </a:p>
      </dgm:t>
    </dgm:pt>
    <dgm:pt modelId="{FAB2AEA4-BD81-42A0-8CD3-D0847DB86DE9}" type="parTrans" cxnId="{3C038661-1687-4A16-8A0E-B93D84299784}">
      <dgm:prSet/>
      <dgm:spPr/>
      <dgm:t>
        <a:bodyPr/>
        <a:lstStyle/>
        <a:p>
          <a:endParaRPr lang="ru-RU"/>
        </a:p>
      </dgm:t>
    </dgm:pt>
    <dgm:pt modelId="{06F07252-768C-44AC-8C7D-16A8A8147317}" type="sibTrans" cxnId="{3C038661-1687-4A16-8A0E-B93D84299784}">
      <dgm:prSet/>
      <dgm:spPr/>
      <dgm:t>
        <a:bodyPr/>
        <a:lstStyle/>
        <a:p>
          <a:endParaRPr lang="ru-RU"/>
        </a:p>
      </dgm:t>
    </dgm:pt>
    <dgm:pt modelId="{BAC13324-A4AD-4107-8538-35FDDC65C2E9}">
      <dgm:prSet phldrT="[Текст]"/>
      <dgm:spPr/>
      <dgm:t>
        <a:bodyPr/>
        <a:lstStyle/>
        <a:p>
          <a:r>
            <a:rPr lang="ru-RU" dirty="0" smtClean="0">
              <a:solidFill>
                <a:srgbClr val="0070C0"/>
              </a:solidFill>
            </a:rPr>
            <a:t>4,8 тыс.руб.</a:t>
          </a:r>
          <a:endParaRPr lang="ru-RU" dirty="0">
            <a:solidFill>
              <a:srgbClr val="0070C0"/>
            </a:solidFill>
          </a:endParaRPr>
        </a:p>
      </dgm:t>
    </dgm:pt>
    <dgm:pt modelId="{50EC058D-38C3-4427-8B23-59920CE357C9}" type="parTrans" cxnId="{F9960343-AB29-4F33-B4CE-6735D9866BDA}">
      <dgm:prSet/>
      <dgm:spPr/>
      <dgm:t>
        <a:bodyPr/>
        <a:lstStyle/>
        <a:p>
          <a:endParaRPr lang="ru-RU"/>
        </a:p>
      </dgm:t>
    </dgm:pt>
    <dgm:pt modelId="{7A4B5B7C-2092-4C4E-A0C2-FDF0858DE2F3}" type="sibTrans" cxnId="{F9960343-AB29-4F33-B4CE-6735D9866BDA}">
      <dgm:prSet/>
      <dgm:spPr/>
      <dgm:t>
        <a:bodyPr/>
        <a:lstStyle/>
        <a:p>
          <a:endParaRPr lang="ru-RU"/>
        </a:p>
      </dgm:t>
    </dgm:pt>
    <dgm:pt modelId="{B425928D-5B29-41F2-9725-6453AAB70FDF}" type="pres">
      <dgm:prSet presAssocID="{B7756DBD-CD54-47D3-AC76-62A94322FA58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055C826B-DA1C-4D87-88A0-5B402E630A67}" type="pres">
      <dgm:prSet presAssocID="{E849DFB3-10A1-49B0-8F28-0DED769C9CE9}" presName="linNode" presStyleCnt="0"/>
      <dgm:spPr/>
    </dgm:pt>
    <dgm:pt modelId="{65F80387-712C-4C0B-AA32-258CEB02B136}" type="pres">
      <dgm:prSet presAssocID="{E849DFB3-10A1-49B0-8F28-0DED769C9CE9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B4630B-E0FA-4B2A-811C-3B1B7C431B16}" type="pres">
      <dgm:prSet presAssocID="{E849DFB3-10A1-49B0-8F28-0DED769C9CE9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363583-36C1-499C-B4BE-7889D6051279}" type="pres">
      <dgm:prSet presAssocID="{04D61306-6055-4130-B76A-C04DB5B7D50F}" presName="spacing" presStyleCnt="0"/>
      <dgm:spPr/>
    </dgm:pt>
    <dgm:pt modelId="{94EF2789-9238-4879-A88D-6A88124319D9}" type="pres">
      <dgm:prSet presAssocID="{0F8A4B89-64BD-4F49-BFA3-844CAE577180}" presName="linNode" presStyleCnt="0"/>
      <dgm:spPr/>
    </dgm:pt>
    <dgm:pt modelId="{BDCC67C0-2660-4666-925E-749AEEF62CD2}" type="pres">
      <dgm:prSet presAssocID="{0F8A4B89-64BD-4F49-BFA3-844CAE577180}" presName="parentShp" presStyleLbl="node1" presStyleIdx="1" presStyleCnt="2" custLinFactNeighborX="-20649" custLinFactNeighborY="32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16473F-106D-4525-99D2-E31C79446001}" type="pres">
      <dgm:prSet presAssocID="{0F8A4B89-64BD-4F49-BFA3-844CAE577180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9960343-AB29-4F33-B4CE-6735D9866BDA}" srcId="{0F8A4B89-64BD-4F49-BFA3-844CAE577180}" destId="{BAC13324-A4AD-4107-8538-35FDDC65C2E9}" srcOrd="0" destOrd="0" parTransId="{50EC058D-38C3-4427-8B23-59920CE357C9}" sibTransId="{7A4B5B7C-2092-4C4E-A0C2-FDF0858DE2F3}"/>
    <dgm:cxn modelId="{C0E4E1B0-5542-4E1E-85FE-9BD3E6E11DFF}" type="presOf" srcId="{B7756DBD-CD54-47D3-AC76-62A94322FA58}" destId="{B425928D-5B29-41F2-9725-6453AAB70FDF}" srcOrd="0" destOrd="0" presId="urn:microsoft.com/office/officeart/2005/8/layout/vList6"/>
    <dgm:cxn modelId="{3C038661-1687-4A16-8A0E-B93D84299784}" srcId="{B7756DBD-CD54-47D3-AC76-62A94322FA58}" destId="{0F8A4B89-64BD-4F49-BFA3-844CAE577180}" srcOrd="1" destOrd="0" parTransId="{FAB2AEA4-BD81-42A0-8CD3-D0847DB86DE9}" sibTransId="{06F07252-768C-44AC-8C7D-16A8A8147317}"/>
    <dgm:cxn modelId="{EE0CBDDB-BDE6-4172-B788-289060003B03}" type="presOf" srcId="{E849DFB3-10A1-49B0-8F28-0DED769C9CE9}" destId="{65F80387-712C-4C0B-AA32-258CEB02B136}" srcOrd="0" destOrd="0" presId="urn:microsoft.com/office/officeart/2005/8/layout/vList6"/>
    <dgm:cxn modelId="{9353694F-5B84-4DBF-B86A-37340389E822}" srcId="{B7756DBD-CD54-47D3-AC76-62A94322FA58}" destId="{E849DFB3-10A1-49B0-8F28-0DED769C9CE9}" srcOrd="0" destOrd="0" parTransId="{1B874C8E-8E43-4FE0-890D-4395A56A4B46}" sibTransId="{04D61306-6055-4130-B76A-C04DB5B7D50F}"/>
    <dgm:cxn modelId="{2644EAB7-0E14-4D1C-BF4C-454274038611}" srcId="{E849DFB3-10A1-49B0-8F28-0DED769C9CE9}" destId="{35D1CB13-503B-4E70-9180-17132D0312FA}" srcOrd="0" destOrd="0" parTransId="{6ED90389-B913-46EC-BEF5-2BD82ABF920E}" sibTransId="{E1824542-ECE7-4DAA-9E11-7E30036CE25B}"/>
    <dgm:cxn modelId="{7FCF9251-E0FC-4C90-96C5-B617797A55CC}" type="presOf" srcId="{0F8A4B89-64BD-4F49-BFA3-844CAE577180}" destId="{BDCC67C0-2660-4666-925E-749AEEF62CD2}" srcOrd="0" destOrd="0" presId="urn:microsoft.com/office/officeart/2005/8/layout/vList6"/>
    <dgm:cxn modelId="{3EBE3128-0FE8-4C51-A65D-A813AB6A841D}" type="presOf" srcId="{BAC13324-A4AD-4107-8538-35FDDC65C2E9}" destId="{9B16473F-106D-4525-99D2-E31C79446001}" srcOrd="0" destOrd="0" presId="urn:microsoft.com/office/officeart/2005/8/layout/vList6"/>
    <dgm:cxn modelId="{5371A3E6-1BF8-45C2-AF1A-2CB3D06594C7}" type="presOf" srcId="{35D1CB13-503B-4E70-9180-17132D0312FA}" destId="{6AB4630B-E0FA-4B2A-811C-3B1B7C431B16}" srcOrd="0" destOrd="0" presId="urn:microsoft.com/office/officeart/2005/8/layout/vList6"/>
    <dgm:cxn modelId="{D850A839-4BC7-4F37-AFBD-FE1A2A0B2118}" type="presParOf" srcId="{B425928D-5B29-41F2-9725-6453AAB70FDF}" destId="{055C826B-DA1C-4D87-88A0-5B402E630A67}" srcOrd="0" destOrd="0" presId="urn:microsoft.com/office/officeart/2005/8/layout/vList6"/>
    <dgm:cxn modelId="{96E56D80-4DBA-4F0A-9928-A37B6F752ACA}" type="presParOf" srcId="{055C826B-DA1C-4D87-88A0-5B402E630A67}" destId="{65F80387-712C-4C0B-AA32-258CEB02B136}" srcOrd="0" destOrd="0" presId="urn:microsoft.com/office/officeart/2005/8/layout/vList6"/>
    <dgm:cxn modelId="{827DCE34-A188-4153-A654-01B12D6CC8F5}" type="presParOf" srcId="{055C826B-DA1C-4D87-88A0-5B402E630A67}" destId="{6AB4630B-E0FA-4B2A-811C-3B1B7C431B16}" srcOrd="1" destOrd="0" presId="urn:microsoft.com/office/officeart/2005/8/layout/vList6"/>
    <dgm:cxn modelId="{F0E0E84B-7285-4FA2-B228-DE641EE9C3C7}" type="presParOf" srcId="{B425928D-5B29-41F2-9725-6453AAB70FDF}" destId="{E9363583-36C1-499C-B4BE-7889D6051279}" srcOrd="1" destOrd="0" presId="urn:microsoft.com/office/officeart/2005/8/layout/vList6"/>
    <dgm:cxn modelId="{AE7CCD08-252A-41BD-83D0-1E6F0EBC01F6}" type="presParOf" srcId="{B425928D-5B29-41F2-9725-6453AAB70FDF}" destId="{94EF2789-9238-4879-A88D-6A88124319D9}" srcOrd="2" destOrd="0" presId="urn:microsoft.com/office/officeart/2005/8/layout/vList6"/>
    <dgm:cxn modelId="{EF4AD63B-F596-4F0D-92D1-7CA476E59547}" type="presParOf" srcId="{94EF2789-9238-4879-A88D-6A88124319D9}" destId="{BDCC67C0-2660-4666-925E-749AEEF62CD2}" srcOrd="0" destOrd="0" presId="urn:microsoft.com/office/officeart/2005/8/layout/vList6"/>
    <dgm:cxn modelId="{41F50B3F-78A8-42DD-80B1-8EF40F9F14B8}" type="presParOf" srcId="{94EF2789-9238-4879-A88D-6A88124319D9}" destId="{9B16473F-106D-4525-99D2-E31C79446001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B4630B-E0FA-4B2A-811C-3B1B7C431B16}">
      <dsp:nvSpPr>
        <dsp:cNvPr id="0" name=""/>
        <dsp:cNvSpPr/>
      </dsp:nvSpPr>
      <dsp:spPr>
        <a:xfrm>
          <a:off x="3254761" y="309"/>
          <a:ext cx="4882142" cy="1207350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t" anchorCtr="0">
          <a:noAutofit/>
        </a:bodyPr>
        <a:lstStyle/>
        <a:p>
          <a:pPr marL="285750" lvl="1" indent="-285750" algn="l" defTabSz="2311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5200" kern="1200" dirty="0" smtClean="0">
              <a:solidFill>
                <a:srgbClr val="0070C0"/>
              </a:solidFill>
            </a:rPr>
            <a:t>25,0 тыс.руб.</a:t>
          </a:r>
          <a:endParaRPr lang="ru-RU" sz="5200" kern="1200" dirty="0">
            <a:solidFill>
              <a:srgbClr val="0070C0"/>
            </a:solidFill>
          </a:endParaRPr>
        </a:p>
      </dsp:txBody>
      <dsp:txXfrm>
        <a:off x="3254761" y="151228"/>
        <a:ext cx="4429386" cy="905512"/>
      </dsp:txXfrm>
    </dsp:sp>
    <dsp:sp modelId="{65F80387-712C-4C0B-AA32-258CEB02B136}">
      <dsp:nvSpPr>
        <dsp:cNvPr id="0" name=""/>
        <dsp:cNvSpPr/>
      </dsp:nvSpPr>
      <dsp:spPr>
        <a:xfrm>
          <a:off x="0" y="309"/>
          <a:ext cx="3254761" cy="12073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62865" rIns="125730" bIns="6286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>
              <a:solidFill>
                <a:srgbClr val="0070C0"/>
              </a:solidFill>
            </a:rPr>
            <a:t>- От платных услуг</a:t>
          </a:r>
          <a:endParaRPr lang="ru-RU" sz="3300" kern="1200" dirty="0">
            <a:solidFill>
              <a:srgbClr val="0070C0"/>
            </a:solidFill>
          </a:endParaRPr>
        </a:p>
      </dsp:txBody>
      <dsp:txXfrm>
        <a:off x="58938" y="59247"/>
        <a:ext cx="3136885" cy="1089474"/>
      </dsp:txXfrm>
    </dsp:sp>
    <dsp:sp modelId="{9B16473F-106D-4525-99D2-E31C79446001}">
      <dsp:nvSpPr>
        <dsp:cNvPr id="0" name=""/>
        <dsp:cNvSpPr/>
      </dsp:nvSpPr>
      <dsp:spPr>
        <a:xfrm>
          <a:off x="3254761" y="1328395"/>
          <a:ext cx="4882142" cy="1207350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t" anchorCtr="0">
          <a:noAutofit/>
        </a:bodyPr>
        <a:lstStyle/>
        <a:p>
          <a:pPr marL="285750" lvl="1" indent="-285750" algn="l" defTabSz="2311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5200" kern="1200" dirty="0" smtClean="0">
              <a:solidFill>
                <a:srgbClr val="0070C0"/>
              </a:solidFill>
            </a:rPr>
            <a:t>4,8 тыс.руб.</a:t>
          </a:r>
          <a:endParaRPr lang="ru-RU" sz="5200" kern="1200" dirty="0">
            <a:solidFill>
              <a:srgbClr val="0070C0"/>
            </a:solidFill>
          </a:endParaRPr>
        </a:p>
      </dsp:txBody>
      <dsp:txXfrm>
        <a:off x="3254761" y="1479314"/>
        <a:ext cx="4429386" cy="905512"/>
      </dsp:txXfrm>
    </dsp:sp>
    <dsp:sp modelId="{BDCC67C0-2660-4666-925E-749AEEF62CD2}">
      <dsp:nvSpPr>
        <dsp:cNvPr id="0" name=""/>
        <dsp:cNvSpPr/>
      </dsp:nvSpPr>
      <dsp:spPr>
        <a:xfrm>
          <a:off x="0" y="1328705"/>
          <a:ext cx="3254761" cy="12073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62865" rIns="125730" bIns="6286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>
              <a:solidFill>
                <a:srgbClr val="0070C0"/>
              </a:solidFill>
            </a:rPr>
            <a:t>- Неналоговые доходы</a:t>
          </a:r>
          <a:endParaRPr lang="ru-RU" sz="3300" kern="1200" dirty="0">
            <a:solidFill>
              <a:srgbClr val="0070C0"/>
            </a:solidFill>
          </a:endParaRPr>
        </a:p>
      </dsp:txBody>
      <dsp:txXfrm>
        <a:off x="58938" y="1387643"/>
        <a:ext cx="3136885" cy="10894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6230BC-76B0-4406-886B-2B2E325456D2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857476-A245-40AF-B817-18D707A472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28150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857476-A245-40AF-B817-18D707A472EE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29774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857476-A245-40AF-B817-18D707A472EE}" type="slidenum">
              <a:rPr lang="ru-RU" smtClean="0"/>
              <a:pPr/>
              <a:t>31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5070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altLang="zh-CN" smtClean="0"/>
              <a:t>Образец подзаголовка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FC56AC1-8692-44C5-94DB-8A02EBB95D78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BF0106-38E7-4A05-9277-B1334DF11D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FC56AC1-8692-44C5-94DB-8A02EBB95D78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BF0106-38E7-4A05-9277-B1334DF11D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FC56AC1-8692-44C5-94DB-8A02EBB95D78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BF0106-38E7-4A05-9277-B1334DF11D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FC56AC1-8692-44C5-94DB-8A02EBB95D78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BF0106-38E7-4A05-9277-B1334DF11D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FC56AC1-8692-44C5-94DB-8A02EBB95D78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BF0106-38E7-4A05-9277-B1334DF11D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FC56AC1-8692-44C5-94DB-8A02EBB95D78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BF0106-38E7-4A05-9277-B1334DF11D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FC56AC1-8692-44C5-94DB-8A02EBB95D78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BF0106-38E7-4A05-9277-B1334DF11D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FC56AC1-8692-44C5-94DB-8A02EBB95D78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BF0106-38E7-4A05-9277-B1334DF11D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FC56AC1-8692-44C5-94DB-8A02EBB95D78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BF0106-38E7-4A05-9277-B1334DF11D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FC56AC1-8692-44C5-94DB-8A02EBB95D78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BF0106-38E7-4A05-9277-B1334DF11D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altLang="zh-CN" noProof="0" smtClean="0"/>
              <a:t>Вставка рисунка</a:t>
            </a:r>
            <a:endParaRPr lang="zh-CN" alt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FC56AC1-8692-44C5-94DB-8A02EBB95D78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BF0106-38E7-4A05-9277-B1334DF11D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zh-CN" smtClean="0"/>
              <a:t>Образец заголовка</a:t>
            </a:r>
            <a:endParaRPr lang="en-US" altLang="zh-CN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en-US" altLang="zh-CN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SimSun" pitchFamily="2" charset="-122"/>
              </a:defRPr>
            </a:lvl1pPr>
          </a:lstStyle>
          <a:p>
            <a:fld id="{FFC56AC1-8692-44C5-94DB-8A02EBB95D78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SimSun" pitchFamily="2" charset="-122"/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SimSun" pitchFamily="2" charset="-122"/>
              </a:defRPr>
            </a:lvl1pPr>
          </a:lstStyle>
          <a:p>
            <a:fld id="{69BF0106-38E7-4A05-9277-B1334DF11D8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ransition>
    <p:pull dir="ld"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img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44000" cy="6857999"/>
          </a:xfrm>
          <a:prstGeom prst="rect">
            <a:avLst/>
          </a:prstGeom>
        </p:spPr>
      </p:pic>
      <p:sp>
        <p:nvSpPr>
          <p:cNvPr id="40968" name="Rectangle 8"/>
          <p:cNvSpPr>
            <a:spLocks noChangeArrowheads="1"/>
          </p:cNvSpPr>
          <p:nvPr/>
        </p:nvSpPr>
        <p:spPr bwMode="auto">
          <a:xfrm>
            <a:off x="4572000" y="4350006"/>
            <a:ext cx="4320480" cy="2277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 проекту решения совета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Ингарского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сельского поселения Приволжского муниципального района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«О бюджете Ингарского сельского поселения Приволжского муниципального района на 2018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год и плановый период 2019 и 2020годов»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970" name="Rectangle 10"/>
          <p:cNvSpPr>
            <a:spLocks noChangeArrowheads="1"/>
          </p:cNvSpPr>
          <p:nvPr/>
        </p:nvSpPr>
        <p:spPr bwMode="auto">
          <a:xfrm>
            <a:off x="3275856" y="2044298"/>
            <a:ext cx="547260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620000" algn="l"/>
              </a:tabLst>
            </a:pPr>
            <a:r>
              <a:rPr kumimoji="0" lang="ru-RU" sz="5400" b="1" i="1" u="none" strike="noStrike" spc="50" normalizeH="0" baseline="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БЮДЖЕТ</a:t>
            </a:r>
            <a:endParaRPr kumimoji="0" lang="ru-RU" sz="900" b="1" i="0" u="none" strike="noStrike" spc="50" normalizeH="0" baseline="0" dirty="0" smtClean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620000" algn="l"/>
              </a:tabLst>
            </a:pPr>
            <a:r>
              <a:rPr kumimoji="0" lang="ru-RU" sz="5400" b="1" i="1" u="none" strike="noStrike" spc="50" normalizeH="0" baseline="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400" b="1" i="1" u="none" strike="noStrike" spc="50" normalizeH="0" baseline="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ГРАЖДАН </a:t>
            </a:r>
            <a:endParaRPr kumimoji="0" lang="ru-RU" sz="700" b="1" i="0" u="none" strike="noStrike" spc="50" normalizeH="0" baseline="0" dirty="0" smtClean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620000" algn="l"/>
              </a:tabLst>
            </a:pPr>
            <a:r>
              <a:rPr kumimoji="0" lang="ru-RU" sz="16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ru-RU" sz="900" b="1" i="0" u="none" strike="noStrike" spc="50" normalizeH="0" baseline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620000" algn="l"/>
              </a:tabLst>
            </a:pPr>
            <a:endParaRPr kumimoji="0" lang="ru-RU" sz="2000" b="1" i="0" u="none" strike="noStrike" spc="50" normalizeH="0" baseline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-171400"/>
            <a:ext cx="9144000" cy="10284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Н</a:t>
            </a:r>
            <a:r>
              <a:rPr lang="ru-RU" sz="36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алог на доходы </a:t>
            </a:r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физических лиц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51520" y="908720"/>
          <a:ext cx="8712968" cy="5491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53469"/>
                <a:gridCol w="2319139"/>
                <a:gridCol w="877520"/>
                <a:gridCol w="1033742"/>
                <a:gridCol w="1329098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rPr>
                        <a:t>Утверждено решением Совета Ингарского сельского поселения</a:t>
                      </a:r>
                      <a:endParaRPr lang="ru-RU" sz="1400" dirty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rPr>
                        <a:t>Предусмотрено проектом решения Совета Ингарского сельского поселения</a:t>
                      </a:r>
                      <a:endParaRPr lang="ru-RU" sz="1400" dirty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2017</a:t>
                      </a:r>
                      <a:endParaRPr lang="ru-RU" i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2018</a:t>
                      </a:r>
                      <a:endParaRPr lang="ru-RU" i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2019</a:t>
                      </a:r>
                      <a:endParaRPr lang="ru-RU" i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2020</a:t>
                      </a:r>
                      <a:endParaRPr lang="ru-RU" i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Налог на доходы физических лиц, всего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215,5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215,5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215,5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215,5</a:t>
                      </a:r>
                      <a:endParaRPr lang="ru-RU" b="1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НДФЛ с доходов, источником которых является налоговый агент, за исключение</a:t>
                      </a:r>
                      <a:r>
                        <a:rPr lang="ru-RU" sz="1200" baseline="0" dirty="0" smtClean="0"/>
                        <a:t> и уплата налога осуществляются в соответствии со статьями 227,   227,1  и 228 Налогового кодекса РФ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209,5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209,5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209,5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209,5</a:t>
                      </a:r>
                      <a:endParaRPr lang="ru-RU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НДФЛ с доходов, полученных</a:t>
                      </a:r>
                      <a:r>
                        <a:rPr lang="ru-RU" sz="1200" baseline="0" dirty="0" smtClean="0"/>
                        <a:t> от осуществления деятельности физическими лицами, зарегистрированными в качестве индивидуальных предпринимателей, нотариусов, занимающихся частной практикой, адвокатов, учредивших адвокатские кабинеты, и других лиц, занимающихся частной практикой в соответствии со статьей 227 Налогового кодекса РФ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0,0</a:t>
                      </a:r>
                      <a:endParaRPr lang="ru-RU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НДФЛ с доходов, полученных физическими лицами в соответствии со статьей 228 Налогового кодекса РФ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6,0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6,0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6,0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6,0</a:t>
                      </a:r>
                      <a:endParaRPr lang="ru-RU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original.jpg"/>
          <p:cNvPicPr>
            <a:picLocks noChangeAspect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692696"/>
            <a:ext cx="9144000" cy="6165304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1043608" y="260648"/>
            <a:ext cx="7239931" cy="1754326"/>
          </a:xfrm>
          <a:prstGeom prst="rect">
            <a:avLst/>
          </a:prstGeom>
          <a:solidFill>
            <a:schemeClr val="lt1">
              <a:alpha val="63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5400" b="1" dirty="0" smtClean="0">
                <a:ln w="50800"/>
                <a:solidFill>
                  <a:srgbClr val="0070C0"/>
                </a:solidFill>
              </a:rPr>
              <a:t>Налог на имущество</a:t>
            </a:r>
          </a:p>
          <a:p>
            <a:pPr algn="ctr"/>
            <a:r>
              <a:rPr lang="ru-RU" sz="5400" b="1" dirty="0" smtClean="0">
                <a:ln w="50800"/>
                <a:solidFill>
                  <a:srgbClr val="0070C0"/>
                </a:solidFill>
              </a:rPr>
              <a:t> физических лиц</a:t>
            </a:r>
            <a:endParaRPr lang="ru-RU" sz="5400" b="1" dirty="0">
              <a:ln w="50800"/>
              <a:solidFill>
                <a:srgbClr val="0070C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11960" y="4581128"/>
            <a:ext cx="4027175" cy="18620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115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innerShdw blurRad="114300">
                    <a:prstClr val="black"/>
                  </a:innerShdw>
                  <a:reflection blurRad="12700" stA="50000" endPos="50000" dist="5000" dir="5400000" sy="-100000" rotWithShape="0"/>
                </a:effectLst>
              </a:rPr>
              <a:t>100%</a:t>
            </a:r>
            <a:endParaRPr lang="ru-RU" sz="115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innerShdw blurRad="114300">
                  <a:prstClr val="black"/>
                </a:innerShdw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139952" y="3212976"/>
            <a:ext cx="475252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100 тыс.руб.</a:t>
            </a:r>
            <a:endParaRPr lang="ru-RU" sz="4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439972652general_pages_i50245_socialno_nezashchishchennye_jiteli_syol_marksovskogo_raiona_poluchili_lgoty_po_zemelnomu_nalogu.jp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lum bright="10000"/>
          </a:blip>
          <a:stretch>
            <a:fillRect/>
          </a:stretch>
        </p:blipFill>
        <p:spPr>
          <a:xfrm>
            <a:off x="0" y="1412776"/>
            <a:ext cx="9144000" cy="5445224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683568" y="404664"/>
            <a:ext cx="756084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Земельный</a:t>
            </a:r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 </a:t>
            </a:r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налог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67744" y="1844824"/>
            <a:ext cx="47820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68</a:t>
            </a:r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0,0 тыс.руб.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6" name="Рисунок 5" descr="9tsWejio7bM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59832" y="4077072"/>
            <a:ext cx="2913137" cy="254744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569161" y="2967335"/>
            <a:ext cx="20056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100%</a:t>
            </a:r>
            <a:endParaRPr lang="ru-R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568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35696" y="2132856"/>
            <a:ext cx="5196408" cy="2922980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1454944" y="332656"/>
            <a:ext cx="667702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Налоги на </a:t>
            </a:r>
          </a:p>
          <a:p>
            <a:pPr algn="ctr"/>
            <a:r>
              <a:rPr lang="ru-RU" sz="5400" b="1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совокупный доход</a:t>
            </a:r>
            <a:endParaRPr lang="ru-RU" sz="5400" b="1" dirty="0">
              <a:ln w="10160">
                <a:solidFill>
                  <a:schemeClr val="accent1"/>
                </a:solidFill>
                <a:prstDash val="solid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5085184"/>
            <a:ext cx="8314777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i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Единый сельскохозяйственный </a:t>
            </a:r>
            <a:r>
              <a:rPr lang="ru-RU" sz="32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налог </a:t>
            </a:r>
          </a:p>
          <a:p>
            <a:pPr algn="ctr"/>
            <a:r>
              <a:rPr lang="ru-RU" sz="3200" b="1" i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 ЗАПЛАНИРОВАН</a:t>
            </a:r>
            <a:endParaRPr lang="ru-RU" sz="3200" b="1" i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inance_majo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33462" cy="6858000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683568" y="548680"/>
            <a:ext cx="79118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Неналоговые доходы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352830" y="5301208"/>
            <a:ext cx="382726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47,0 тыс.руб.</a:t>
            </a:r>
            <a:endParaRPr lang="ru-RU" sz="4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139952" y="3068960"/>
            <a:ext cx="2836033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4,5%</a:t>
            </a:r>
            <a:endParaRPr lang="ru-RU" sz="8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inance_majo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33462" cy="6858000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683568" y="548680"/>
            <a:ext cx="79118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Неналоговые доходы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467544" y="1397000"/>
          <a:ext cx="8136907" cy="48818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088232"/>
                <a:gridCol w="1584176"/>
                <a:gridCol w="1440160"/>
                <a:gridCol w="1008113"/>
                <a:gridCol w="1008113"/>
                <a:gridCol w="1008113"/>
              </a:tblGrid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Наименование доходов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Утверждено решением Совета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Изменения </a:t>
                      </a:r>
                      <a:endParaRPr lang="ru-RU" dirty="0"/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Предусмотрено проектом решения Совета</a:t>
                      </a:r>
                      <a:endParaRPr lang="ru-RU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2017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2017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2018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2019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2020</a:t>
                      </a:r>
                      <a:endParaRPr lang="ru-RU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Доходы от сдачи в аренду имущества, находящегося в оперативном управлении органов управления поселений и созданных ими учреждений (за исключением имущества муниципальных автономных учреждений)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64,2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16,2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16,2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16,2</a:t>
                      </a:r>
                      <a:endParaRPr lang="ru-RU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Прочие неналоговые доходы бюджетных поселений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30,8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30,8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30,8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30,8</a:t>
                      </a:r>
                      <a:endParaRPr lang="ru-RU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коммерческа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16216" y="4293096"/>
            <a:ext cx="2627784" cy="2564904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755576" y="548680"/>
            <a:ext cx="743383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Доходы от сдачи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в аренду имущества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31640" y="4869160"/>
            <a:ext cx="382726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16</a:t>
            </a:r>
            <a:r>
              <a:rPr lang="ru-RU" sz="4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,2 тыс.руб.</a:t>
            </a:r>
            <a:endParaRPr lang="ru-RU" sz="4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2636912"/>
            <a:ext cx="7734617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Базовая тарифная ставка </a:t>
            </a:r>
          </a:p>
          <a:p>
            <a:pPr algn="ctr"/>
            <a:r>
              <a:rPr lang="ru-RU" sz="4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арендной платы</a:t>
            </a:r>
          </a:p>
          <a:p>
            <a:pPr algn="ctr"/>
            <a:r>
              <a:rPr lang="ru-RU" sz="4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– 950 руб. за один кв.м</a:t>
            </a:r>
            <a:endParaRPr lang="ru-RU" sz="4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72000" y="5733256"/>
            <a:ext cx="162897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100%</a:t>
            </a:r>
            <a:endParaRPr lang="ru-RU" sz="4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wealth_management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923928" y="0"/>
            <a:ext cx="5004048" cy="3336032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755576" y="692696"/>
            <a:ext cx="284212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Прочие</a:t>
            </a:r>
          </a:p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доходы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5949280"/>
            <a:ext cx="8208911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</a:t>
            </a:r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ачисляются в бюджет 100%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683568" y="2924944"/>
          <a:ext cx="8136904" cy="25360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e5e9994dfceea3844999360c2ff60dc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26720"/>
            <a:ext cx="9144000" cy="6431280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13" name="Прямоугольник 12"/>
          <p:cNvSpPr/>
          <p:nvPr/>
        </p:nvSpPr>
        <p:spPr>
          <a:xfrm>
            <a:off x="179512" y="2636912"/>
            <a:ext cx="8712968" cy="4031873"/>
          </a:xfrm>
          <a:prstGeom prst="rect">
            <a:avLst/>
          </a:prstGeom>
          <a:solidFill>
            <a:schemeClr val="accent5">
              <a:alpha val="74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Областной </a:t>
            </a:r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бюджет</a:t>
            </a:r>
          </a:p>
          <a:p>
            <a:pPr algn="ctr"/>
            <a:endParaRPr lang="ru-RU" sz="24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buFontTx/>
              <a:buChar char="-"/>
            </a:pP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20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дотации на выравнивание бюджетной обеспеченности </a:t>
            </a: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– </a:t>
            </a:r>
          </a:p>
          <a:p>
            <a:pPr algn="ctr"/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2018-10181,0 т.руб., 2019-9964,6т.руб.,2020-9726,6т.руб.</a:t>
            </a:r>
          </a:p>
          <a:p>
            <a:pPr algn="ctr"/>
            <a:endParaRPr lang="ru-RU" sz="20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buFontTx/>
              <a:buChar char="-"/>
            </a:pPr>
            <a:r>
              <a:rPr lang="ru-RU" sz="20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субвенции бюджетам муниципальных образований Ивановской области на </a:t>
            </a:r>
            <a:r>
              <a:rPr lang="ru-RU" sz="200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софинансирование</a:t>
            </a:r>
            <a:r>
              <a:rPr lang="ru-RU" sz="20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расходов, </a:t>
            </a:r>
            <a:r>
              <a:rPr lang="ru-RU" sz="200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связаннных</a:t>
            </a:r>
            <a:r>
              <a:rPr lang="ru-RU" sz="20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с поэтапным доведением средней заработной платы работников культуры , до средней заработной платы в Ивановской области в </a:t>
            </a: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2018- 858,2 т.руб.</a:t>
            </a:r>
          </a:p>
          <a:p>
            <a:pPr>
              <a:buFontTx/>
              <a:buChar char="-"/>
            </a:pPr>
            <a:endParaRPr lang="ru-RU" sz="20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buFontTx/>
              <a:buChar char="-"/>
            </a:pPr>
            <a:r>
              <a:rPr lang="ru-RU" sz="20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межбюджетные трансферты, передаваемые бюджетам сельских поселений из бюджета муниципального района в </a:t>
            </a: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2018 – 3351,5 т. руб.</a:t>
            </a:r>
            <a:endParaRPr lang="ru-RU" sz="2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6329" name="AutoShape 9"/>
          <p:cNvSpPr>
            <a:spLocks noChangeArrowheads="1"/>
          </p:cNvSpPr>
          <p:nvPr/>
        </p:nvSpPr>
        <p:spPr bwMode="auto">
          <a:xfrm>
            <a:off x="179512" y="260648"/>
            <a:ext cx="8766051" cy="1008112"/>
          </a:xfrm>
          <a:prstGeom prst="plaque">
            <a:avLst>
              <a:gd name="adj" fmla="val 16667"/>
            </a:avLst>
          </a:prstGeom>
          <a:solidFill>
            <a:srgbClr val="FFFFFF">
              <a:alpha val="58000"/>
            </a:srgbClr>
          </a:solidFill>
          <a:ln w="95250">
            <a:solidFill>
              <a:srgbClr val="FFFFCC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Объем безвозмездных поступлений в бюджет поселения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2018 год и на плановый период 2019 и 2020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гг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330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6332" name="Rectangle 12"/>
          <p:cNvSpPr>
            <a:spLocks noChangeArrowheads="1"/>
          </p:cNvSpPr>
          <p:nvPr/>
        </p:nvSpPr>
        <p:spPr bwMode="auto">
          <a:xfrm>
            <a:off x="0" y="-1654536"/>
            <a:ext cx="184731" cy="6278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4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4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4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4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4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4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4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4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334" name="Rectangle 14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			</a:t>
            </a:r>
            <a:endParaRPr kumimoji="0" 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338" name="Rectangle 18"/>
          <p:cNvSpPr>
            <a:spLocks noChangeArrowheads="1"/>
          </p:cNvSpPr>
          <p:nvPr/>
        </p:nvSpPr>
        <p:spPr bwMode="auto">
          <a:xfrm>
            <a:off x="0" y="98072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79512" y="1196752"/>
            <a:ext cx="8712968" cy="1446550"/>
          </a:xfrm>
          <a:prstGeom prst="rect">
            <a:avLst/>
          </a:prstGeom>
          <a:solidFill>
            <a:schemeClr val="accent5">
              <a:alpha val="77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Федеральный бюджет</a:t>
            </a:r>
          </a:p>
          <a:p>
            <a:pPr>
              <a:buFontTx/>
              <a:buChar char="-"/>
            </a:pPr>
            <a:r>
              <a:rPr lang="ru-RU" sz="20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субвенции бюджетам поселений на осуществление первичного воинского учета на территориях, где отсутствуют военные комиссариаты </a:t>
            </a: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– 2018-151,3 т.руб., 2019-153,0 т.руб.,2020-158,4 т.руб.</a:t>
            </a:r>
            <a:endParaRPr lang="ru-RU" sz="2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semeen-budje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5652198" cy="6858000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28676" name="WordArt 4"/>
          <p:cNvSpPr>
            <a:spLocks noChangeArrowheads="1" noChangeShapeType="1" noTextEdit="1"/>
          </p:cNvSpPr>
          <p:nvPr/>
        </p:nvSpPr>
        <p:spPr bwMode="auto">
          <a:xfrm>
            <a:off x="2267744" y="260648"/>
            <a:ext cx="6677025" cy="1637481"/>
          </a:xfrm>
          <a:prstGeom prst="rect">
            <a:avLst/>
          </a:prstGeom>
          <a:solidFill>
            <a:schemeClr val="lt1">
              <a:alpha val="76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fromWordArt="1">
            <a:prstTxWarp prst="textPlain">
              <a:avLst>
                <a:gd name="adj" fmla="val 50211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Параметры расходной части бюджета</a:t>
            </a:r>
          </a:p>
          <a:p>
            <a:pPr algn="ctr" rtl="0"/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Ингарского сельского поселения</a:t>
            </a:r>
          </a:p>
          <a:p>
            <a:pPr algn="ctr" rtl="0"/>
            <a:r>
              <a:rPr lang="ru-RU" sz="3600" kern="10" dirty="0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на 2018 год </a:t>
            </a:r>
          </a:p>
          <a:p>
            <a:pPr algn="ctr" rtl="0"/>
            <a:r>
              <a:rPr lang="ru-RU" sz="3600" kern="10" dirty="0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и на плановый период 2019 и 2020гг.</a:t>
            </a:r>
            <a:endParaRPr lang="ru-RU" sz="3600" kern="10" spc="0" dirty="0">
              <a:ln w="9525">
                <a:noFill/>
                <a:round/>
                <a:headEnd/>
                <a:tailEnd/>
              </a:ln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28679" name="Rectangle 7"/>
          <p:cNvSpPr>
            <a:spLocks noChangeArrowheads="1"/>
          </p:cNvSpPr>
          <p:nvPr/>
        </p:nvSpPr>
        <p:spPr bwMode="auto">
          <a:xfrm>
            <a:off x="0" y="332656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8680" name="Rectangle 8"/>
          <p:cNvSpPr>
            <a:spLocks noChangeArrowheads="1"/>
          </p:cNvSpPr>
          <p:nvPr/>
        </p:nvSpPr>
        <p:spPr bwMode="auto">
          <a:xfrm>
            <a:off x="0" y="18002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682" name="Rectangle 10"/>
          <p:cNvSpPr>
            <a:spLocks noChangeArrowheads="1"/>
          </p:cNvSpPr>
          <p:nvPr/>
        </p:nvSpPr>
        <p:spPr bwMode="auto">
          <a:xfrm>
            <a:off x="0" y="32194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8686" name="Rectangle 14"/>
          <p:cNvSpPr>
            <a:spLocks noChangeArrowheads="1"/>
          </p:cNvSpPr>
          <p:nvPr/>
        </p:nvSpPr>
        <p:spPr bwMode="auto">
          <a:xfrm>
            <a:off x="0" y="3717032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 </a:t>
            </a:r>
            <a:endParaRPr kumimoji="0" 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 descr="1207913206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34000" y="3171825"/>
            <a:ext cx="3810000" cy="3686175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3347864" y="3284984"/>
            <a:ext cx="4896544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2018 – 15591,9 тыс.руб.</a:t>
            </a:r>
            <a:endParaRPr lang="ru-RU" sz="3600" dirty="0">
              <a:solidFill>
                <a:srgbClr val="0070C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563888" y="4221088"/>
            <a:ext cx="4896544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2019 – 11160,1 тыс.руб.</a:t>
            </a:r>
            <a:endParaRPr lang="ru-RU" sz="3600" dirty="0">
              <a:solidFill>
                <a:srgbClr val="0070C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779912" y="5157192"/>
            <a:ext cx="4896544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2020 – 10927,5 тыс.руб.</a:t>
            </a:r>
            <a:endParaRPr lang="ru-RU" sz="36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5" name="AutoShape 7"/>
          <p:cNvSpPr>
            <a:spLocks noChangeArrowheads="1"/>
          </p:cNvSpPr>
          <p:nvPr/>
        </p:nvSpPr>
        <p:spPr bwMode="auto">
          <a:xfrm>
            <a:off x="1115616" y="548680"/>
            <a:ext cx="7488832" cy="3096344"/>
          </a:xfrm>
          <a:prstGeom prst="snip1Rect">
            <a:avLst>
              <a:gd name="adj" fmla="val 48183"/>
            </a:avLst>
          </a:prstGeom>
          <a:gradFill rotWithShape="1">
            <a:gsLst>
              <a:gs pos="0">
                <a:schemeClr val="accent6">
                  <a:lumMod val="60000"/>
                  <a:lumOff val="40000"/>
                </a:schemeClr>
              </a:gs>
              <a:gs pos="47000">
                <a:srgbClr val="E6E6E6"/>
              </a:gs>
            </a:gsLst>
            <a:lin ang="5400000" scaled="0"/>
          </a:gradFill>
          <a:ln w="3175">
            <a:solidFill>
              <a:srgbClr val="EAF1D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Проект бюджета разработан в соответствии с бюджетным и налоговым обязательством РФ, порядком составления бюджета Ингарского сельского поселения на 2018 год и плановый период 2019 и 2020 годов на основе: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493" name="AutoShape 5"/>
          <p:cNvSpPr>
            <a:spLocks noChangeArrowheads="1"/>
          </p:cNvSpPr>
          <p:nvPr/>
        </p:nvSpPr>
        <p:spPr bwMode="auto">
          <a:xfrm>
            <a:off x="827584" y="3140968"/>
            <a:ext cx="6912768" cy="1296144"/>
          </a:xfrm>
          <a:prstGeom prst="corner">
            <a:avLst/>
          </a:prstGeom>
          <a:gradFill rotWithShape="1">
            <a:gsLst>
              <a:gs pos="0">
                <a:srgbClr val="FFFFCC">
                  <a:alpha val="64000"/>
                </a:srgbClr>
              </a:gs>
              <a:gs pos="100000">
                <a:srgbClr val="FFFFCC">
                  <a:gamma/>
                  <a:tint val="73725"/>
                  <a:invGamma/>
                </a:srgbClr>
              </a:gs>
            </a:gsLst>
            <a:lin ang="5400000" scaled="1"/>
          </a:gradFill>
          <a:ln w="25400" cmpd="sng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5F497A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ежегодного послания Президента РФ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5F497A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Федеральному Собранию РФ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49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                                          </a:t>
            </a:r>
            <a:endParaRPr kumimoji="0" 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498" name="Rectangle 10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                             </a:t>
            </a:r>
            <a:endParaRPr kumimoji="0" 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500" name="Rectangle 12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</a:t>
            </a:r>
            <a:endParaRPr kumimoji="0" 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                                    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503" name="Rectangle 15"/>
          <p:cNvSpPr>
            <a:spLocks noChangeArrowheads="1"/>
          </p:cNvSpPr>
          <p:nvPr/>
        </p:nvSpPr>
        <p:spPr bwMode="auto">
          <a:xfrm>
            <a:off x="0" y="90872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491" name="AutoShape 3"/>
          <p:cNvSpPr>
            <a:spLocks noChangeArrowheads="1"/>
          </p:cNvSpPr>
          <p:nvPr/>
        </p:nvSpPr>
        <p:spPr bwMode="auto">
          <a:xfrm>
            <a:off x="1043608" y="4077072"/>
            <a:ext cx="7128792" cy="1296144"/>
          </a:xfrm>
          <a:prstGeom prst="corner">
            <a:avLst/>
          </a:prstGeom>
          <a:gradFill rotWithShape="1">
            <a:gsLst>
              <a:gs pos="0">
                <a:srgbClr val="FFFFCC">
                  <a:alpha val="60001"/>
                </a:srgbClr>
              </a:gs>
              <a:gs pos="100000">
                <a:srgbClr val="FFFFCC">
                  <a:gamma/>
                  <a:tint val="73725"/>
                  <a:invGamma/>
                </a:srgbClr>
              </a:gs>
            </a:gsLst>
            <a:lin ang="5400000" scaled="1"/>
          </a:gradFill>
          <a:ln w="25400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5F497A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прогноза социально-экономического развития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5F497A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Ингарского сельского поселения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492" name="AutoShape 4"/>
          <p:cNvSpPr>
            <a:spLocks noChangeArrowheads="1"/>
          </p:cNvSpPr>
          <p:nvPr/>
        </p:nvSpPr>
        <p:spPr bwMode="auto">
          <a:xfrm>
            <a:off x="1475656" y="5085184"/>
            <a:ext cx="6984776" cy="1224136"/>
          </a:xfrm>
          <a:prstGeom prst="corner">
            <a:avLst/>
          </a:prstGeom>
          <a:gradFill rotWithShape="1">
            <a:gsLst>
              <a:gs pos="0">
                <a:srgbClr val="FFFFCC">
                  <a:alpha val="70000"/>
                </a:srgbClr>
              </a:gs>
              <a:gs pos="100000">
                <a:srgbClr val="FFFFCC">
                  <a:gamma/>
                  <a:tint val="33725"/>
                  <a:invGamma/>
                </a:srgbClr>
              </a:gs>
            </a:gsLst>
            <a:lin ang="5400000" scaled="1"/>
          </a:gradFill>
          <a:ln w="25400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5F497A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муниципальных программ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5F497A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Ингарского сельского поселения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semeen-budje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5652198" cy="6858000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28676" name="WordArt 4"/>
          <p:cNvSpPr>
            <a:spLocks noChangeArrowheads="1" noChangeShapeType="1" noTextEdit="1"/>
          </p:cNvSpPr>
          <p:nvPr/>
        </p:nvSpPr>
        <p:spPr bwMode="auto">
          <a:xfrm>
            <a:off x="2267744" y="332656"/>
            <a:ext cx="6677025" cy="701377"/>
          </a:xfrm>
          <a:prstGeom prst="rect">
            <a:avLst/>
          </a:prstGeom>
          <a:solidFill>
            <a:schemeClr val="lt1">
              <a:alpha val="76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fromWordArt="1">
            <a:prstTxWarp prst="textPlain">
              <a:avLst>
                <a:gd name="adj" fmla="val 50211"/>
              </a:avLst>
            </a:prstTxWarp>
          </a:bodyPr>
          <a:lstStyle/>
          <a:p>
            <a:pPr algn="ctr" rtl="0"/>
            <a:r>
              <a:rPr lang="ru-RU" sz="3600" kern="10" dirty="0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Норматив на содержании ОМСУ</a:t>
            </a:r>
            <a:endParaRPr lang="ru-RU" sz="3600" kern="10" spc="0" dirty="0">
              <a:ln w="9525">
                <a:noFill/>
                <a:round/>
                <a:headEnd/>
                <a:tailEnd/>
              </a:ln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28679" name="Rectangle 7"/>
          <p:cNvSpPr>
            <a:spLocks noChangeArrowheads="1"/>
          </p:cNvSpPr>
          <p:nvPr/>
        </p:nvSpPr>
        <p:spPr bwMode="auto">
          <a:xfrm>
            <a:off x="0" y="332656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8680" name="Rectangle 8"/>
          <p:cNvSpPr>
            <a:spLocks noChangeArrowheads="1"/>
          </p:cNvSpPr>
          <p:nvPr/>
        </p:nvSpPr>
        <p:spPr bwMode="auto">
          <a:xfrm>
            <a:off x="0" y="18002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682" name="Rectangle 10"/>
          <p:cNvSpPr>
            <a:spLocks noChangeArrowheads="1"/>
          </p:cNvSpPr>
          <p:nvPr/>
        </p:nvSpPr>
        <p:spPr bwMode="auto">
          <a:xfrm>
            <a:off x="0" y="32194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8686" name="Rectangle 14"/>
          <p:cNvSpPr>
            <a:spLocks noChangeArrowheads="1"/>
          </p:cNvSpPr>
          <p:nvPr/>
        </p:nvSpPr>
        <p:spPr bwMode="auto">
          <a:xfrm>
            <a:off x="0" y="3717032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 </a:t>
            </a:r>
            <a:endParaRPr kumimoji="0" 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 descr="1207913206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34000" y="3171825"/>
            <a:ext cx="3810000" cy="3686175"/>
          </a:xfrm>
          <a:prstGeom prst="rect">
            <a:avLst/>
          </a:prstGeom>
        </p:spPr>
      </p:pic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4368080"/>
              </p:ext>
            </p:extLst>
          </p:nvPr>
        </p:nvGraphicFramePr>
        <p:xfrm>
          <a:off x="2771800" y="3068960"/>
          <a:ext cx="6096000" cy="2072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192"/>
                <a:gridCol w="1319808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2016</a:t>
                      </a:r>
                      <a:endParaRPr lang="ru-RU" sz="28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2017</a:t>
                      </a:r>
                      <a:endParaRPr lang="ru-RU" sz="28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2018</a:t>
                      </a:r>
                      <a:endParaRPr lang="ru-RU" sz="28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Численность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3258</a:t>
                      </a:r>
                      <a:endParaRPr lang="ru-RU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3172</a:t>
                      </a:r>
                      <a:endParaRPr lang="ru-RU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3172</a:t>
                      </a:r>
                      <a:endParaRPr lang="ru-RU" sz="28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Норматив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1837,7</a:t>
                      </a:r>
                      <a:endParaRPr lang="ru-RU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1604,4</a:t>
                      </a:r>
                      <a:endParaRPr lang="ru-RU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1604,4</a:t>
                      </a:r>
                      <a:endParaRPr lang="ru-RU" sz="28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Сумма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5987,2</a:t>
                      </a:r>
                      <a:endParaRPr lang="ru-RU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5089,2</a:t>
                      </a:r>
                      <a:endParaRPr lang="ru-RU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smtClean="0"/>
                        <a:t>5089,2</a:t>
                      </a:r>
                      <a:endParaRPr lang="ru-RU" sz="2800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AutoShape 1"/>
          <p:cNvSpPr>
            <a:spLocks noChangeArrowheads="1"/>
          </p:cNvSpPr>
          <p:nvPr/>
        </p:nvSpPr>
        <p:spPr bwMode="auto">
          <a:xfrm>
            <a:off x="395536" y="2780928"/>
            <a:ext cx="8504237" cy="2448272"/>
          </a:xfrm>
          <a:prstGeom prst="downArrowCallout">
            <a:avLst>
              <a:gd name="adj1" fmla="val 47609"/>
              <a:gd name="adj2" fmla="val 47609"/>
              <a:gd name="adj3" fmla="val 16667"/>
              <a:gd name="adj4" fmla="val 75435"/>
            </a:avLst>
          </a:prstGeom>
          <a:gradFill rotWithShape="1">
            <a:gsLst>
              <a:gs pos="0">
                <a:srgbClr val="FFFFCC"/>
              </a:gs>
              <a:gs pos="100000">
                <a:srgbClr val="FFFFCC">
                  <a:gamma/>
                  <a:tint val="0"/>
                  <a:invGamma/>
                </a:srgbClr>
              </a:gs>
            </a:gsLst>
            <a:lin ang="5400000" scaled="1"/>
          </a:gradFill>
          <a:ln w="15875" cap="rnd">
            <a:solidFill>
              <a:srgbClr val="E36C0A"/>
            </a:solidFill>
            <a:prstDash val="sysDot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проекте бюджета предусмотрено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реализация 8 муниципальных программ поселения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95536" y="764704"/>
          <a:ext cx="8352928" cy="5866257"/>
        </p:xfrm>
        <a:graphic>
          <a:graphicData uri="http://schemas.openxmlformats.org/drawingml/2006/table">
            <a:tbl>
              <a:tblPr/>
              <a:tblGrid>
                <a:gridCol w="5705596"/>
                <a:gridCol w="882444"/>
                <a:gridCol w="882444"/>
                <a:gridCol w="882444"/>
              </a:tblGrid>
              <a:tr h="4868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</a:rPr>
                        <a:t>Наименование муниципальной программы Ингарского сельского поселения</a:t>
                      </a:r>
                    </a:p>
                  </a:txBody>
                  <a:tcPr marL="44189" marR="441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 smtClean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</a:rPr>
                        <a:t>2018 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44189" marR="441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 smtClean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</a:rPr>
                        <a:t>2019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44189" marR="441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 smtClean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</a:rPr>
                        <a:t>2020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44189" marR="441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5383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F243E"/>
                          </a:solidFill>
                          <a:latin typeface="Times New Roman"/>
                          <a:ea typeface="Calibri"/>
                        </a:rPr>
                        <a:t>Повышение эффективности бюджетных расходов на развитие местного самоуправления в </a:t>
                      </a:r>
                      <a:r>
                        <a:rPr lang="ru-RU" sz="1600" b="1" dirty="0" err="1">
                          <a:solidFill>
                            <a:srgbClr val="0F243E"/>
                          </a:solidFill>
                          <a:latin typeface="Times New Roman"/>
                          <a:ea typeface="Calibri"/>
                        </a:rPr>
                        <a:t>Ингарском</a:t>
                      </a:r>
                      <a:r>
                        <a:rPr lang="ru-RU" sz="1600" b="1" dirty="0">
                          <a:solidFill>
                            <a:srgbClr val="0F243E"/>
                          </a:solidFill>
                          <a:latin typeface="Times New Roman"/>
                          <a:ea typeface="Calibri"/>
                        </a:rPr>
                        <a:t> сельском </a:t>
                      </a:r>
                      <a:r>
                        <a:rPr lang="ru-RU" sz="1600" b="1" dirty="0" smtClean="0">
                          <a:solidFill>
                            <a:srgbClr val="0F243E"/>
                          </a:solidFill>
                          <a:latin typeface="Times New Roman"/>
                          <a:ea typeface="Calibri"/>
                        </a:rPr>
                        <a:t>поселении</a:t>
                      </a:r>
                      <a:endParaRPr lang="ru-RU" sz="1600" b="1" dirty="0">
                        <a:latin typeface="Times New Roman"/>
                        <a:ea typeface="Calibri"/>
                      </a:endParaRPr>
                    </a:p>
                  </a:txBody>
                  <a:tcPr marL="44189" marR="441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 smtClean="0">
                          <a:solidFill>
                            <a:srgbClr val="0F243E"/>
                          </a:solidFill>
                          <a:latin typeface="Times New Roman"/>
                          <a:ea typeface="Calibri"/>
                        </a:rPr>
                        <a:t>5412,2</a:t>
                      </a:r>
                      <a:endParaRPr lang="ru-RU" sz="1600" b="1" dirty="0">
                        <a:latin typeface="Times New Roman"/>
                        <a:ea typeface="Calibri"/>
                      </a:endParaRPr>
                    </a:p>
                  </a:txBody>
                  <a:tcPr marL="44189" marR="441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</a:rPr>
                        <a:t>5419,2</a:t>
                      </a:r>
                      <a:endParaRPr lang="ru-RU" sz="1600" b="1" dirty="0">
                        <a:latin typeface="Times New Roman"/>
                        <a:ea typeface="Calibri"/>
                      </a:endParaRPr>
                    </a:p>
                  </a:txBody>
                  <a:tcPr marL="44189" marR="441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</a:rPr>
                        <a:t>5419,2</a:t>
                      </a:r>
                      <a:endParaRPr lang="ru-RU" sz="1600" b="1" dirty="0">
                        <a:latin typeface="Times New Roman"/>
                        <a:ea typeface="Calibri"/>
                      </a:endParaRPr>
                    </a:p>
                  </a:txBody>
                  <a:tcPr marL="44189" marR="441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  <a:tr h="5383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F243E"/>
                          </a:solidFill>
                          <a:latin typeface="Times New Roman"/>
                          <a:ea typeface="Calibri"/>
                        </a:rPr>
                        <a:t>Пожарная безопасность и защита населения Ингарского сельского поселения Приволжского муниципального района </a:t>
                      </a:r>
                      <a:endParaRPr lang="ru-RU" sz="1600" b="1" dirty="0">
                        <a:latin typeface="Times New Roman"/>
                        <a:ea typeface="Calibri"/>
                      </a:endParaRPr>
                    </a:p>
                  </a:txBody>
                  <a:tcPr marL="44189" marR="441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 smtClean="0">
                          <a:solidFill>
                            <a:srgbClr val="0F243E"/>
                          </a:solidFill>
                          <a:latin typeface="Times New Roman"/>
                          <a:ea typeface="Calibri"/>
                        </a:rPr>
                        <a:t>120,0</a:t>
                      </a:r>
                      <a:endParaRPr lang="ru-RU" sz="1600" b="1" dirty="0">
                        <a:latin typeface="Times New Roman"/>
                        <a:ea typeface="Calibri"/>
                      </a:endParaRPr>
                    </a:p>
                  </a:txBody>
                  <a:tcPr marL="44189" marR="441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</a:rPr>
                        <a:t>120,0</a:t>
                      </a:r>
                      <a:endParaRPr lang="ru-RU" sz="1600" b="1" dirty="0">
                        <a:latin typeface="Times New Roman"/>
                        <a:ea typeface="Calibri"/>
                      </a:endParaRPr>
                    </a:p>
                  </a:txBody>
                  <a:tcPr marL="44189" marR="441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</a:rPr>
                        <a:t>120,0</a:t>
                      </a:r>
                      <a:endParaRPr lang="ru-RU" sz="1600" b="1" dirty="0">
                        <a:latin typeface="Times New Roman"/>
                        <a:ea typeface="Calibri"/>
                      </a:endParaRPr>
                    </a:p>
                  </a:txBody>
                  <a:tcPr marL="44189" marR="441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5383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F243E"/>
                          </a:solidFill>
                          <a:latin typeface="Times New Roman"/>
                          <a:ea typeface="Calibri"/>
                        </a:rPr>
                        <a:t>Благоустройство Ингарского сельского поселения Приволжского муниципального района </a:t>
                      </a:r>
                      <a:endParaRPr lang="ru-RU" sz="1600" b="1" dirty="0">
                        <a:latin typeface="Times New Roman"/>
                        <a:ea typeface="Calibri"/>
                      </a:endParaRPr>
                    </a:p>
                  </a:txBody>
                  <a:tcPr marL="44189" marR="441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 smtClean="0">
                          <a:solidFill>
                            <a:srgbClr val="0F243E"/>
                          </a:solidFill>
                          <a:latin typeface="Times New Roman"/>
                          <a:ea typeface="Calibri"/>
                        </a:rPr>
                        <a:t>2410,0</a:t>
                      </a:r>
                      <a:endParaRPr lang="ru-RU" sz="1600" b="1" dirty="0">
                        <a:latin typeface="Times New Roman"/>
                        <a:ea typeface="Calibri"/>
                      </a:endParaRPr>
                    </a:p>
                  </a:txBody>
                  <a:tcPr marL="44189" marR="441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</a:rPr>
                        <a:t>2522,7</a:t>
                      </a:r>
                      <a:endParaRPr lang="ru-RU" sz="1600" b="1" dirty="0">
                        <a:latin typeface="Times New Roman"/>
                        <a:ea typeface="Calibri"/>
                      </a:endParaRPr>
                    </a:p>
                  </a:txBody>
                  <a:tcPr marL="44189" marR="441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</a:rPr>
                        <a:t>2522,7</a:t>
                      </a:r>
                      <a:endParaRPr lang="ru-RU" sz="1600" b="1" dirty="0">
                        <a:latin typeface="Times New Roman"/>
                        <a:ea typeface="Calibri"/>
                      </a:endParaRPr>
                    </a:p>
                  </a:txBody>
                  <a:tcPr marL="44189" marR="441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5383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F243E"/>
                          </a:solidFill>
                          <a:latin typeface="Times New Roman"/>
                          <a:ea typeface="Calibri"/>
                        </a:rPr>
                        <a:t>Управление и распоряжение муниципальным имуществом в </a:t>
                      </a:r>
                      <a:r>
                        <a:rPr lang="ru-RU" sz="1600" b="1" dirty="0" err="1">
                          <a:solidFill>
                            <a:srgbClr val="0F243E"/>
                          </a:solidFill>
                          <a:latin typeface="Times New Roman"/>
                          <a:ea typeface="Calibri"/>
                        </a:rPr>
                        <a:t>Ингарском</a:t>
                      </a:r>
                      <a:r>
                        <a:rPr lang="ru-RU" sz="1600" b="1" dirty="0">
                          <a:solidFill>
                            <a:srgbClr val="0F243E"/>
                          </a:solidFill>
                          <a:latin typeface="Times New Roman"/>
                          <a:ea typeface="Calibri"/>
                        </a:rPr>
                        <a:t> сельском поселении </a:t>
                      </a:r>
                      <a:endParaRPr lang="ru-RU" sz="1600" b="1" dirty="0">
                        <a:latin typeface="Times New Roman"/>
                        <a:ea typeface="Calibri"/>
                      </a:endParaRPr>
                    </a:p>
                  </a:txBody>
                  <a:tcPr marL="44189" marR="441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 smtClean="0">
                          <a:solidFill>
                            <a:srgbClr val="0F243E"/>
                          </a:solidFill>
                          <a:latin typeface="Times New Roman"/>
                          <a:ea typeface="Calibri"/>
                        </a:rPr>
                        <a:t>0</a:t>
                      </a:r>
                      <a:endParaRPr lang="ru-RU" sz="1600" b="1" dirty="0">
                        <a:latin typeface="Times New Roman"/>
                        <a:ea typeface="Calibri"/>
                      </a:endParaRPr>
                    </a:p>
                  </a:txBody>
                  <a:tcPr marL="44189" marR="441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</a:rPr>
                        <a:t>0</a:t>
                      </a:r>
                      <a:endParaRPr lang="ru-RU" sz="1600" b="1" dirty="0">
                        <a:latin typeface="Times New Roman"/>
                        <a:ea typeface="Calibri"/>
                      </a:endParaRPr>
                    </a:p>
                  </a:txBody>
                  <a:tcPr marL="44189" marR="441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</a:rPr>
                        <a:t>0</a:t>
                      </a:r>
                      <a:endParaRPr lang="ru-RU" sz="1600" b="1" dirty="0">
                        <a:latin typeface="Times New Roman"/>
                        <a:ea typeface="Calibri"/>
                      </a:endParaRPr>
                    </a:p>
                  </a:txBody>
                  <a:tcPr marL="44189" marR="441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5383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F243E"/>
                          </a:solidFill>
                          <a:latin typeface="Times New Roman"/>
                          <a:ea typeface="Calibri"/>
                        </a:rPr>
                        <a:t>Развитие культуры Ингарского сельского поселения </a:t>
                      </a:r>
                      <a:endParaRPr lang="ru-RU" sz="1600" b="1" dirty="0">
                        <a:latin typeface="Times New Roman"/>
                        <a:ea typeface="Calibri"/>
                      </a:endParaRPr>
                    </a:p>
                  </a:txBody>
                  <a:tcPr marL="44189" marR="441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 smtClean="0">
                          <a:solidFill>
                            <a:srgbClr val="0F243E"/>
                          </a:solidFill>
                          <a:latin typeface="Times New Roman"/>
                          <a:ea typeface="Calibri"/>
                        </a:rPr>
                        <a:t>3562,5</a:t>
                      </a:r>
                      <a:endParaRPr lang="ru-RU" sz="1600" b="1" dirty="0">
                        <a:latin typeface="Times New Roman"/>
                        <a:ea typeface="Calibri"/>
                      </a:endParaRPr>
                    </a:p>
                  </a:txBody>
                  <a:tcPr marL="44189" marR="441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</a:rPr>
                        <a:t>2340,8</a:t>
                      </a:r>
                      <a:endParaRPr lang="ru-RU" sz="1600" b="1" dirty="0">
                        <a:latin typeface="Times New Roman"/>
                        <a:ea typeface="Calibri"/>
                      </a:endParaRPr>
                    </a:p>
                  </a:txBody>
                  <a:tcPr marL="44189" marR="441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</a:rPr>
                        <a:t>2102,8</a:t>
                      </a:r>
                      <a:endParaRPr lang="ru-RU" sz="1600" b="1" dirty="0">
                        <a:latin typeface="Times New Roman"/>
                        <a:ea typeface="Calibri"/>
                      </a:endParaRPr>
                    </a:p>
                  </a:txBody>
                  <a:tcPr marL="44189" marR="441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  <a:tr h="5383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F243E"/>
                          </a:solidFill>
                          <a:latin typeface="Times New Roman"/>
                          <a:ea typeface="Calibri"/>
                        </a:rPr>
                        <a:t>Развитие физической культуры и спорта на территории Ингарского сельского поселения Приволжского муниципального района </a:t>
                      </a:r>
                      <a:endParaRPr lang="ru-RU" sz="1600" b="1" dirty="0">
                        <a:latin typeface="Times New Roman"/>
                        <a:ea typeface="Calibri"/>
                      </a:endParaRPr>
                    </a:p>
                  </a:txBody>
                  <a:tcPr marL="44189" marR="441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 smtClean="0">
                          <a:solidFill>
                            <a:srgbClr val="0F243E"/>
                          </a:solidFill>
                          <a:latin typeface="Times New Roman"/>
                          <a:ea typeface="Calibri"/>
                        </a:rPr>
                        <a:t>50,0</a:t>
                      </a:r>
                      <a:endParaRPr lang="ru-RU" sz="1600" b="1" dirty="0">
                        <a:latin typeface="Times New Roman"/>
                        <a:ea typeface="Calibri"/>
                      </a:endParaRPr>
                    </a:p>
                  </a:txBody>
                  <a:tcPr marL="44189" marR="441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</a:rPr>
                        <a:t>50,0</a:t>
                      </a:r>
                      <a:endParaRPr lang="ru-RU" sz="1600" b="1" dirty="0">
                        <a:latin typeface="Times New Roman"/>
                        <a:ea typeface="Calibri"/>
                      </a:endParaRPr>
                    </a:p>
                  </a:txBody>
                  <a:tcPr marL="44189" marR="441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</a:rPr>
                        <a:t>50,0</a:t>
                      </a:r>
                      <a:endParaRPr lang="ru-RU" sz="1600" b="1" dirty="0">
                        <a:latin typeface="Times New Roman"/>
                        <a:ea typeface="Calibri"/>
                      </a:endParaRPr>
                    </a:p>
                  </a:txBody>
                  <a:tcPr marL="44189" marR="441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5383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F243E"/>
                          </a:solidFill>
                          <a:latin typeface="Times New Roman"/>
                          <a:ea typeface="Calibri"/>
                        </a:rPr>
                        <a:t>Социальная поддержка населения в </a:t>
                      </a:r>
                      <a:r>
                        <a:rPr lang="ru-RU" sz="1600" b="1" dirty="0" err="1">
                          <a:solidFill>
                            <a:srgbClr val="0F243E"/>
                          </a:solidFill>
                          <a:latin typeface="Times New Roman"/>
                          <a:ea typeface="Calibri"/>
                        </a:rPr>
                        <a:t>Ингарском</a:t>
                      </a:r>
                      <a:r>
                        <a:rPr lang="ru-RU" sz="1600" b="1" dirty="0">
                          <a:solidFill>
                            <a:srgbClr val="0F243E"/>
                          </a:solidFill>
                          <a:latin typeface="Times New Roman"/>
                          <a:ea typeface="Calibri"/>
                        </a:rPr>
                        <a:t> сельском поселении </a:t>
                      </a:r>
                      <a:endParaRPr lang="ru-RU" sz="1600" b="1" dirty="0">
                        <a:latin typeface="Times New Roman"/>
                        <a:ea typeface="Calibri"/>
                      </a:endParaRPr>
                    </a:p>
                  </a:txBody>
                  <a:tcPr marL="44189" marR="441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</a:rPr>
                        <a:t>457,1</a:t>
                      </a:r>
                      <a:endParaRPr lang="ru-RU" sz="1600" b="1" dirty="0">
                        <a:latin typeface="Times New Roman"/>
                        <a:ea typeface="Calibri"/>
                      </a:endParaRPr>
                    </a:p>
                  </a:txBody>
                  <a:tcPr marL="44189" marR="441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</a:rPr>
                        <a:t>494,4</a:t>
                      </a:r>
                      <a:endParaRPr lang="ru-RU" sz="1600" b="1" dirty="0">
                        <a:latin typeface="Times New Roman"/>
                        <a:ea typeface="Calibri"/>
                      </a:endParaRPr>
                    </a:p>
                  </a:txBody>
                  <a:tcPr marL="44189" marR="441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</a:rPr>
                        <a:t>494,4</a:t>
                      </a:r>
                      <a:endParaRPr lang="ru-RU" sz="1600" b="1" dirty="0">
                        <a:latin typeface="Times New Roman"/>
                        <a:ea typeface="Calibri"/>
                      </a:endParaRPr>
                    </a:p>
                  </a:txBody>
                  <a:tcPr marL="44189" marR="441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  <a:tr h="5383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F243E"/>
                          </a:solidFill>
                          <a:latin typeface="Times New Roman"/>
                          <a:ea typeface="Calibri"/>
                        </a:rPr>
                        <a:t>Развитие работы с детьми и молодежью в </a:t>
                      </a:r>
                      <a:r>
                        <a:rPr lang="ru-RU" sz="1600" b="1" dirty="0" err="1">
                          <a:solidFill>
                            <a:srgbClr val="0F243E"/>
                          </a:solidFill>
                          <a:latin typeface="Times New Roman"/>
                          <a:ea typeface="Calibri"/>
                        </a:rPr>
                        <a:t>Ингарском</a:t>
                      </a:r>
                      <a:r>
                        <a:rPr lang="ru-RU" sz="1600" b="1" dirty="0">
                          <a:solidFill>
                            <a:srgbClr val="0F243E"/>
                          </a:solidFill>
                          <a:latin typeface="Times New Roman"/>
                          <a:ea typeface="Calibri"/>
                        </a:rPr>
                        <a:t> сельском </a:t>
                      </a:r>
                      <a:r>
                        <a:rPr lang="ru-RU" sz="1600" b="1" dirty="0" smtClean="0">
                          <a:solidFill>
                            <a:srgbClr val="0F243E"/>
                          </a:solidFill>
                          <a:latin typeface="Times New Roman"/>
                          <a:ea typeface="Calibri"/>
                        </a:rPr>
                        <a:t>поселении</a:t>
                      </a:r>
                      <a:endParaRPr lang="ru-RU" sz="1600" b="1" dirty="0">
                        <a:latin typeface="Times New Roman"/>
                        <a:ea typeface="Calibri"/>
                      </a:endParaRPr>
                    </a:p>
                  </a:txBody>
                  <a:tcPr marL="44189" marR="441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F243E"/>
                          </a:solidFill>
                          <a:latin typeface="Times New Roman"/>
                          <a:ea typeface="Calibri"/>
                        </a:rPr>
                        <a:t>20,0</a:t>
                      </a:r>
                      <a:endParaRPr lang="ru-RU" sz="1600" b="1" dirty="0">
                        <a:latin typeface="Times New Roman"/>
                        <a:ea typeface="Calibri"/>
                      </a:endParaRPr>
                    </a:p>
                  </a:txBody>
                  <a:tcPr marL="44189" marR="441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</a:rPr>
                        <a:t>20,0</a:t>
                      </a:r>
                      <a:endParaRPr lang="ru-RU" sz="1600" b="1" dirty="0">
                        <a:latin typeface="Times New Roman"/>
                        <a:ea typeface="Calibri"/>
                      </a:endParaRPr>
                    </a:p>
                  </a:txBody>
                  <a:tcPr marL="44189" marR="441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</a:rPr>
                        <a:t>20,0</a:t>
                      </a:r>
                      <a:endParaRPr lang="ru-RU" sz="1600" b="1" dirty="0">
                        <a:latin typeface="Times New Roman"/>
                        <a:ea typeface="Calibri"/>
                      </a:endParaRPr>
                    </a:p>
                  </a:txBody>
                  <a:tcPr marL="44189" marR="441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AutoShape 2"/>
          <p:cNvSpPr>
            <a:spLocks noChangeArrowheads="1"/>
          </p:cNvSpPr>
          <p:nvPr/>
        </p:nvSpPr>
        <p:spPr bwMode="auto">
          <a:xfrm>
            <a:off x="381000" y="1556792"/>
            <a:ext cx="8511480" cy="1728192"/>
          </a:xfrm>
          <a:prstGeom prst="roundRect">
            <a:avLst/>
          </a:prstGeom>
          <a:gradFill rotWithShape="1">
            <a:gsLst>
              <a:gs pos="0">
                <a:srgbClr val="FFFFD5"/>
              </a:gs>
              <a:gs pos="100000">
                <a:srgbClr val="FFFFD5">
                  <a:gamma/>
                  <a:tint val="33333"/>
                  <a:invGamma/>
                </a:srgbClr>
              </a:gs>
            </a:gsLst>
            <a:lin ang="5400000" scaled="1"/>
          </a:gradFill>
          <a:ln w="63500">
            <a:solidFill>
              <a:srgbClr val="9BBB59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Целью программы  является: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создание необходимых условий для эффективной реализации органами местного самоуправления полномочий по решению вопросов местного значения;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повышение уровня профессионализма выборных должностных лиц, служащих и муниципальных служащих органов местного самоуправления Ингарского сельского поселения.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5125" algn="l"/>
                <a:tab pos="4625975" algn="ctr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3798" name="Rectangle 6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5125" algn="l"/>
                <a:tab pos="4625975" algn="ctr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3799" name="Oval 7"/>
          <p:cNvSpPr>
            <a:spLocks noChangeArrowheads="1"/>
          </p:cNvSpPr>
          <p:nvPr/>
        </p:nvSpPr>
        <p:spPr bwMode="auto">
          <a:xfrm>
            <a:off x="251520" y="260649"/>
            <a:ext cx="8640960" cy="1224136"/>
          </a:xfrm>
          <a:prstGeom prst="round2DiagRect">
            <a:avLst>
              <a:gd name="adj1" fmla="val 41158"/>
              <a:gd name="adj2" fmla="val 0"/>
            </a:avLst>
          </a:prstGeom>
          <a:gradFill rotWithShape="0">
            <a:gsLst>
              <a:gs pos="0">
                <a:srgbClr val="FFFFFF"/>
              </a:gs>
              <a:gs pos="100000">
                <a:srgbClr val="FBD4B4"/>
              </a:gs>
            </a:gsLst>
            <a:lin ang="5400000" scaled="1"/>
          </a:gradFill>
          <a:ln w="12700">
            <a:solidFill>
              <a:srgbClr val="FABF8F"/>
            </a:solidFill>
            <a:round/>
            <a:headEnd/>
            <a:tailEnd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632423"/>
                </a:solidFill>
                <a:effectLst/>
                <a:latin typeface="Calibri" pitchFamily="34" charset="0"/>
                <a:cs typeface="Arial" pitchFamily="34" charset="0"/>
              </a:rPr>
              <a:t>Муниципальная программа «Повышение эффективности бюджетных расходов на развитие местного самоуправления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632423"/>
                </a:solidFill>
                <a:effectLst/>
                <a:latin typeface="Calibri" pitchFamily="34" charset="0"/>
                <a:cs typeface="Arial" pitchFamily="34" charset="0"/>
              </a:rPr>
              <a:t> в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632423"/>
                </a:solidFill>
                <a:effectLst/>
                <a:latin typeface="Calibri" pitchFamily="34" charset="0"/>
                <a:cs typeface="Arial" pitchFamily="34" charset="0"/>
              </a:rPr>
              <a:t>Ингарском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632423"/>
                </a:solidFill>
                <a:effectLst/>
                <a:latin typeface="Calibri" pitchFamily="34" charset="0"/>
                <a:cs typeface="Arial" pitchFamily="34" charset="0"/>
              </a:rPr>
              <a:t> сельском поселении»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23528" y="3183062"/>
          <a:ext cx="8640960" cy="3370984"/>
        </p:xfrm>
        <a:graphic>
          <a:graphicData uri="http://schemas.openxmlformats.org/drawingml/2006/table">
            <a:tbl>
              <a:tblPr/>
              <a:tblGrid>
                <a:gridCol w="4893153"/>
                <a:gridCol w="1249269"/>
                <a:gridCol w="1249269"/>
                <a:gridCol w="1249269"/>
              </a:tblGrid>
              <a:tr h="2280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>
                          <a:solidFill>
                            <a:srgbClr val="632423"/>
                          </a:solidFill>
                          <a:latin typeface="Times New Roman"/>
                          <a:ea typeface="Calibri"/>
                        </a:rPr>
                        <a:t>Наименование подпрограммы</a:t>
                      </a:r>
                      <a:endParaRPr lang="ru-RU" sz="1100" b="1" dirty="0">
                        <a:latin typeface="Times New Roman"/>
                        <a:ea typeface="Calibri"/>
                      </a:endParaRPr>
                    </a:p>
                  </a:txBody>
                  <a:tcPr marL="56055" marR="56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EB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 smtClean="0">
                          <a:solidFill>
                            <a:srgbClr val="632423"/>
                          </a:solidFill>
                          <a:latin typeface="Times New Roman"/>
                          <a:ea typeface="Calibri"/>
                        </a:rPr>
                        <a:t>2018</a:t>
                      </a:r>
                      <a:endParaRPr lang="ru-RU" sz="1100" b="1" dirty="0">
                        <a:latin typeface="Times New Roman"/>
                        <a:ea typeface="Calibri"/>
                      </a:endParaRPr>
                    </a:p>
                  </a:txBody>
                  <a:tcPr marL="56055" marR="56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EB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 smtClean="0">
                          <a:latin typeface="Times New Roman"/>
                          <a:ea typeface="Calibri"/>
                        </a:rPr>
                        <a:t>2019</a:t>
                      </a:r>
                      <a:endParaRPr lang="ru-RU" sz="1100" b="1" dirty="0">
                        <a:latin typeface="Times New Roman"/>
                        <a:ea typeface="Calibri"/>
                      </a:endParaRPr>
                    </a:p>
                  </a:txBody>
                  <a:tcPr marL="56055" marR="56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EB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 smtClean="0">
                          <a:latin typeface="Times New Roman"/>
                          <a:ea typeface="Calibri"/>
                        </a:rPr>
                        <a:t>2020</a:t>
                      </a:r>
                      <a:endParaRPr lang="ru-RU" sz="1100" b="1" dirty="0">
                        <a:latin typeface="Times New Roman"/>
                        <a:ea typeface="Calibri"/>
                      </a:endParaRPr>
                    </a:p>
                  </a:txBody>
                  <a:tcPr marL="56055" marR="56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EBA"/>
                    </a:solidFill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0" dirty="0">
                          <a:solidFill>
                            <a:srgbClr val="632423"/>
                          </a:solidFill>
                          <a:latin typeface="Times New Roman"/>
                          <a:ea typeface="Calibri"/>
                        </a:rPr>
                        <a:t>1</a:t>
                      </a:r>
                      <a:endParaRPr lang="ru-RU" sz="1100" b="1" dirty="0">
                        <a:latin typeface="Times New Roman"/>
                        <a:ea typeface="Calibri"/>
                      </a:endParaRPr>
                    </a:p>
                  </a:txBody>
                  <a:tcPr marL="56055" marR="56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0" dirty="0">
                          <a:solidFill>
                            <a:srgbClr val="632423"/>
                          </a:solidFill>
                          <a:latin typeface="Times New Roman"/>
                          <a:ea typeface="Calibri"/>
                        </a:rPr>
                        <a:t>2</a:t>
                      </a:r>
                      <a:endParaRPr lang="ru-RU" sz="1100" b="1" dirty="0">
                        <a:latin typeface="Times New Roman"/>
                        <a:ea typeface="Calibri"/>
                      </a:endParaRPr>
                    </a:p>
                  </a:txBody>
                  <a:tcPr marL="56055" marR="56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b="1" dirty="0">
                        <a:latin typeface="Times New Roman"/>
                        <a:ea typeface="Calibri"/>
                      </a:endParaRPr>
                    </a:p>
                  </a:txBody>
                  <a:tcPr marL="56055" marR="56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b="1" dirty="0">
                        <a:latin typeface="Times New Roman"/>
                        <a:ea typeface="Calibri"/>
                      </a:endParaRPr>
                    </a:p>
                  </a:txBody>
                  <a:tcPr marL="56055" marR="56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4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solidFill>
                            <a:srgbClr val="632423"/>
                          </a:solidFill>
                          <a:latin typeface="Times New Roman"/>
                          <a:ea typeface="Calibri"/>
                        </a:rPr>
                        <a:t>Всего</a:t>
                      </a:r>
                      <a:endParaRPr lang="ru-RU" sz="1800" b="1" dirty="0">
                        <a:latin typeface="Times New Roman"/>
                        <a:ea typeface="Calibri"/>
                      </a:endParaRPr>
                    </a:p>
                  </a:txBody>
                  <a:tcPr marL="56055" marR="56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EB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632423"/>
                          </a:solidFill>
                          <a:latin typeface="Times New Roman"/>
                          <a:ea typeface="Calibri"/>
                        </a:rPr>
                        <a:t>5412,2</a:t>
                      </a:r>
                      <a:endParaRPr lang="ru-RU" sz="2000" b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56055" marR="56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EB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5419,2</a:t>
                      </a:r>
                      <a:endParaRPr lang="ru-RU" sz="2000" b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56055" marR="56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EB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5419,2</a:t>
                      </a:r>
                      <a:endParaRPr lang="ru-RU" sz="2000" b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56055" marR="56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EBA"/>
                    </a:solidFill>
                  </a:tcPr>
                </a:tc>
              </a:tr>
              <a:tr h="2479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0" dirty="0">
                          <a:latin typeface="Times New Roman"/>
                          <a:ea typeface="Calibri"/>
                        </a:rPr>
                        <a:t>в том числе:</a:t>
                      </a:r>
                      <a:endParaRPr lang="ru-RU" sz="1100" b="1" dirty="0">
                        <a:latin typeface="Times New Roman"/>
                        <a:ea typeface="Calibri"/>
                      </a:endParaRPr>
                    </a:p>
                  </a:txBody>
                  <a:tcPr marL="56055" marR="56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300" b="0" dirty="0">
                        <a:latin typeface="Times New Roman"/>
                        <a:ea typeface="Calibri"/>
                      </a:endParaRPr>
                    </a:p>
                  </a:txBody>
                  <a:tcPr marL="56055" marR="56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300" b="0" dirty="0">
                        <a:latin typeface="Times New Roman"/>
                        <a:ea typeface="Calibri"/>
                      </a:endParaRPr>
                    </a:p>
                  </a:txBody>
                  <a:tcPr marL="56055" marR="56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300" b="0" dirty="0">
                        <a:latin typeface="Times New Roman"/>
                        <a:ea typeface="Calibri"/>
                      </a:endParaRPr>
                    </a:p>
                  </a:txBody>
                  <a:tcPr marL="56055" marR="56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767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Подпрограмма «Развитие системы муниципальной службы </a:t>
                      </a:r>
                      <a:endParaRPr lang="ru-RU" sz="1800" i="1" dirty="0" smtClean="0">
                        <a:solidFill>
                          <a:srgbClr val="000000"/>
                        </a:solidFill>
                        <a:latin typeface="Times New Roman"/>
                        <a:ea typeface="Calibri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в </a:t>
                      </a:r>
                      <a:r>
                        <a:rPr lang="ru-RU" sz="1800" i="1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Ингарском</a:t>
                      </a:r>
                      <a:r>
                        <a:rPr lang="ru-RU" sz="1800" i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 сельском поселении»</a:t>
                      </a:r>
                      <a:endParaRPr lang="ru-RU" sz="1200" i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56055" marR="56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5094,2</a:t>
                      </a:r>
                      <a:endParaRPr lang="ru-RU" sz="2000" i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56055" marR="56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5099,2</a:t>
                      </a:r>
                      <a:endParaRPr lang="ru-RU" sz="2000" i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56055" marR="56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5099,2</a:t>
                      </a:r>
                      <a:endParaRPr lang="ru-RU" sz="2000" i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56055" marR="56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64767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Подпрограмма «Развитие и реформирование местного самоуправления в Ингарском сельском поселении»</a:t>
                      </a:r>
                      <a:endParaRPr lang="ru-RU" sz="1200" i="1">
                        <a:solidFill>
                          <a:srgbClr val="000000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56055" marR="56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18,0</a:t>
                      </a:r>
                      <a:endParaRPr lang="ru-RU" sz="2000" i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56055" marR="56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20,0</a:t>
                      </a:r>
                      <a:endParaRPr lang="ru-RU" sz="2000" i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56055" marR="56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20,0</a:t>
                      </a:r>
                      <a:endParaRPr lang="ru-RU" sz="2000" i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56055" marR="56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54326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Подпрограмма «Развитие информационного общества </a:t>
                      </a:r>
                      <a:r>
                        <a:rPr lang="ru-RU" sz="1800" i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в </a:t>
                      </a:r>
                      <a:r>
                        <a:rPr lang="ru-RU" sz="1800" i="1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Ингарском</a:t>
                      </a:r>
                      <a:r>
                        <a:rPr lang="ru-RU" sz="1800" i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 сельском поселении»</a:t>
                      </a:r>
                      <a:endParaRPr lang="ru-RU" sz="1200" i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56055" marR="56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300,0</a:t>
                      </a:r>
                      <a:endParaRPr lang="ru-RU" sz="2000" i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56055" marR="56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300,0</a:t>
                      </a:r>
                      <a:endParaRPr lang="ru-RU" sz="2000" i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56055" marR="56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300,0</a:t>
                      </a:r>
                      <a:endParaRPr lang="ru-RU" sz="2000" i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56055" marR="56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AutoShape 2"/>
          <p:cNvSpPr>
            <a:spLocks noChangeArrowheads="1"/>
          </p:cNvSpPr>
          <p:nvPr/>
        </p:nvSpPr>
        <p:spPr bwMode="auto">
          <a:xfrm>
            <a:off x="251520" y="1268760"/>
            <a:ext cx="8640960" cy="1368151"/>
          </a:xfrm>
          <a:prstGeom prst="roundRect">
            <a:avLst/>
          </a:prstGeom>
          <a:gradFill rotWithShape="1">
            <a:gsLst>
              <a:gs pos="0">
                <a:srgbClr val="FFFFD5"/>
              </a:gs>
              <a:gs pos="100000">
                <a:srgbClr val="FFFFFF"/>
              </a:gs>
            </a:gsLst>
            <a:lin ang="5400000" scaled="1"/>
          </a:gradFill>
          <a:ln w="63500">
            <a:solidFill>
              <a:srgbClr val="9BBB59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Целью муниципальной программы  является: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-обеспечение первичных мер безопасности в границах Ингарского сельского поселения;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-сокращение количества пожаров, снижение материального ущерба от пожаров, уменьшение гибели людей на территории сельского поселения.</a:t>
            </a:r>
            <a:r>
              <a:rPr kumimoji="0" lang="ru-RU" sz="3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5845" name="Rectangle 5"/>
          <p:cNvSpPr>
            <a:spLocks noChangeArrowheads="1"/>
          </p:cNvSpPr>
          <p:nvPr/>
        </p:nvSpPr>
        <p:spPr bwMode="auto">
          <a:xfrm>
            <a:off x="3131840" y="2780928"/>
            <a:ext cx="5544616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63242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2018 </a:t>
            </a:r>
            <a:r>
              <a:rPr kumimoji="0" lang="ru-RU" sz="3200" b="1" i="1" u="none" strike="noStrike" cap="none" normalizeH="0" dirty="0" smtClean="0">
                <a:ln>
                  <a:noFill/>
                </a:ln>
                <a:solidFill>
                  <a:srgbClr val="63242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63242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120,0 тыс. руб.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i="1" dirty="0" smtClean="0">
                <a:solidFill>
                  <a:srgbClr val="63242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2019  - 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63242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150,0 тыс.руб.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i="1" dirty="0" smtClean="0">
                <a:solidFill>
                  <a:srgbClr val="632423"/>
                </a:solidFill>
                <a:latin typeface="Times New Roman" pitchFamily="18" charset="0"/>
                <a:cs typeface="Times New Roman" pitchFamily="18" charset="0"/>
              </a:rPr>
              <a:t>2020  - 150,0 тыс.руб.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5846" name="Oval 6"/>
          <p:cNvSpPr>
            <a:spLocks noChangeArrowheads="1"/>
          </p:cNvSpPr>
          <p:nvPr/>
        </p:nvSpPr>
        <p:spPr bwMode="auto">
          <a:xfrm>
            <a:off x="395536" y="260649"/>
            <a:ext cx="8280920" cy="1080120"/>
          </a:xfrm>
          <a:prstGeom prst="round2DiagRect">
            <a:avLst>
              <a:gd name="adj1" fmla="val 42979"/>
              <a:gd name="adj2" fmla="val 0"/>
            </a:avLst>
          </a:prstGeom>
          <a:gradFill rotWithShape="0">
            <a:gsLst>
              <a:gs pos="0">
                <a:srgbClr val="FFFFFF"/>
              </a:gs>
              <a:gs pos="100000">
                <a:srgbClr val="FBD4B4"/>
              </a:gs>
            </a:gsLst>
            <a:lin ang="5400000" scaled="1"/>
          </a:gradFill>
          <a:ln w="12700">
            <a:solidFill>
              <a:srgbClr val="FABF8F"/>
            </a:solidFill>
            <a:round/>
            <a:headEnd/>
            <a:tailEnd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632423"/>
                </a:solidFill>
                <a:effectLst/>
                <a:latin typeface="Calibri" pitchFamily="34" charset="0"/>
                <a:cs typeface="Arial" pitchFamily="34" charset="0"/>
              </a:rPr>
              <a:t>Муниципальная программа «П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ожарная безопасность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и защита населения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632423"/>
                </a:solidFill>
                <a:effectLst/>
                <a:latin typeface="Calibri" pitchFamily="34" charset="0"/>
                <a:cs typeface="Arial" pitchFamily="34" charset="0"/>
              </a:rPr>
              <a:t> Ингарского сельского поселения»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683568" y="3284984"/>
            <a:ext cx="2952328" cy="2952328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cat51975e3d8c51b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612576" y="2924944"/>
            <a:ext cx="5364088" cy="3463314"/>
          </a:xfrm>
          <a:prstGeom prst="rect">
            <a:avLst/>
          </a:prstGeom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096a37e0eb2525f82b2066a6749310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3968" y="1196752"/>
            <a:ext cx="4860032" cy="2794518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37890" name="Oval 2"/>
          <p:cNvSpPr>
            <a:spLocks noChangeArrowheads="1"/>
          </p:cNvSpPr>
          <p:nvPr/>
        </p:nvSpPr>
        <p:spPr bwMode="auto">
          <a:xfrm>
            <a:off x="395536" y="260648"/>
            <a:ext cx="8424936" cy="1417637"/>
          </a:xfrm>
          <a:prstGeom prst="round2DiagRect">
            <a:avLst>
              <a:gd name="adj1" fmla="val 50000"/>
              <a:gd name="adj2" fmla="val 0"/>
            </a:avLst>
          </a:prstGeom>
          <a:gradFill rotWithShape="0">
            <a:gsLst>
              <a:gs pos="0">
                <a:srgbClr val="FFFFFF"/>
              </a:gs>
              <a:gs pos="100000">
                <a:srgbClr val="FBD4B4"/>
              </a:gs>
            </a:gsLst>
            <a:lin ang="5400000" scaled="1"/>
          </a:gradFill>
          <a:ln w="12700">
            <a:solidFill>
              <a:srgbClr val="FABF8F"/>
            </a:solidFill>
            <a:round/>
            <a:headEnd/>
            <a:tailEnd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632423"/>
                </a:solidFill>
                <a:effectLst/>
                <a:latin typeface="Calibri" pitchFamily="34" charset="0"/>
                <a:cs typeface="Arial" pitchFamily="34" charset="0"/>
              </a:rPr>
              <a:t>Муниципальная программа «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Благоустройство Ингарского сельского поселения Приволжского муниципального района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632423"/>
                </a:solidFill>
                <a:effectLst/>
                <a:latin typeface="Calibri" pitchFamily="34" charset="0"/>
                <a:cs typeface="Arial" pitchFamily="34" charset="0"/>
              </a:rPr>
              <a:t>»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7891" name="AutoShape 3"/>
          <p:cNvSpPr>
            <a:spLocks noChangeArrowheads="1"/>
          </p:cNvSpPr>
          <p:nvPr/>
        </p:nvSpPr>
        <p:spPr bwMode="auto">
          <a:xfrm>
            <a:off x="145901" y="1772816"/>
            <a:ext cx="8998099" cy="4923928"/>
          </a:xfrm>
          <a:prstGeom prst="roundRect">
            <a:avLst/>
          </a:prstGeom>
          <a:gradFill flip="none" rotWithShape="1">
            <a:gsLst>
              <a:gs pos="0">
                <a:schemeClr val="bg1">
                  <a:alpha val="69000"/>
                </a:schemeClr>
              </a:gs>
              <a:gs pos="100000">
                <a:schemeClr val="bg1">
                  <a:alpha val="37000"/>
                </a:schemeClr>
              </a:gs>
            </a:gsLst>
            <a:lin ang="5400000" scaled="1"/>
            <a:tileRect/>
          </a:gradFill>
          <a:ln w="63500">
            <a:solidFill>
              <a:srgbClr val="9BBB59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       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Целями муниципальной программы являются: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-повышение уровня благоустройства и санитарного содержания населенных пунктов Ингарского сельского поселения Приволжского муниципального района;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-активизация работ по благоустройству территории поселения в границах населенных пунктов, строительству и реконструкции систем наружного освещения улиц населенных пунктов;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-развитие и поддержка инициатив жителей населенных пунктов по благоустройству, санитарной очистке придомовых территорий;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-повышение общего уровня благоустройства поселения.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39552" y="2060848"/>
          <a:ext cx="8208914" cy="4438116"/>
        </p:xfrm>
        <a:graphic>
          <a:graphicData uri="http://schemas.openxmlformats.org/drawingml/2006/table">
            <a:tbl>
              <a:tblPr/>
              <a:tblGrid>
                <a:gridCol w="4040528"/>
                <a:gridCol w="1389462"/>
                <a:gridCol w="1389462"/>
                <a:gridCol w="1389462"/>
              </a:tblGrid>
              <a:tr h="3274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i="1" dirty="0">
                          <a:latin typeface="Times New Roman"/>
                          <a:ea typeface="Calibri"/>
                        </a:rPr>
                        <a:t>Наименование подпрограммы</a:t>
                      </a:r>
                      <a:endParaRPr lang="ru-RU" sz="1600" b="1" dirty="0">
                        <a:latin typeface="Times New Roman"/>
                        <a:ea typeface="Calibri"/>
                      </a:endParaRPr>
                    </a:p>
                  </a:txBody>
                  <a:tcPr marL="49483" marR="49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i="1" dirty="0" smtClean="0">
                          <a:latin typeface="Times New Roman"/>
                          <a:ea typeface="Calibri"/>
                        </a:rPr>
                        <a:t>2018</a:t>
                      </a:r>
                      <a:endParaRPr lang="ru-RU" sz="1600" b="1" dirty="0">
                        <a:latin typeface="Times New Roman"/>
                        <a:ea typeface="Calibri"/>
                      </a:endParaRPr>
                    </a:p>
                  </a:txBody>
                  <a:tcPr marL="49483" marR="49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i="1" dirty="0" smtClean="0">
                          <a:latin typeface="Times New Roman"/>
                          <a:ea typeface="Calibri"/>
                        </a:rPr>
                        <a:t>2019</a:t>
                      </a:r>
                      <a:endParaRPr lang="ru-RU" sz="1600" b="1" i="1" dirty="0">
                        <a:latin typeface="Times New Roman"/>
                        <a:ea typeface="Calibri"/>
                      </a:endParaRPr>
                    </a:p>
                  </a:txBody>
                  <a:tcPr marL="49483" marR="49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i="1" dirty="0" smtClean="0">
                          <a:latin typeface="Times New Roman"/>
                          <a:ea typeface="Calibri"/>
                        </a:rPr>
                        <a:t>2020</a:t>
                      </a:r>
                      <a:endParaRPr lang="ru-RU" sz="1600" b="1" i="1" dirty="0">
                        <a:latin typeface="Times New Roman"/>
                        <a:ea typeface="Calibri"/>
                      </a:endParaRPr>
                    </a:p>
                  </a:txBody>
                  <a:tcPr marL="49483" marR="49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2647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i="1">
                          <a:latin typeface="Times New Roman"/>
                          <a:ea typeface="Calibri"/>
                        </a:rPr>
                        <a:t>1</a:t>
                      </a:r>
                      <a:endParaRPr lang="ru-RU" sz="1000" b="1">
                        <a:latin typeface="Times New Roman"/>
                        <a:ea typeface="Calibri"/>
                      </a:endParaRPr>
                    </a:p>
                  </a:txBody>
                  <a:tcPr marL="49483" marR="49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i="1" dirty="0">
                          <a:latin typeface="Times New Roman"/>
                          <a:ea typeface="Calibri"/>
                        </a:rPr>
                        <a:t>2</a:t>
                      </a:r>
                    </a:p>
                  </a:txBody>
                  <a:tcPr marL="49483" marR="49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i="1" dirty="0" smtClean="0">
                          <a:latin typeface="Times New Roman"/>
                          <a:ea typeface="Calibri"/>
                        </a:rPr>
                        <a:t>3</a:t>
                      </a:r>
                      <a:endParaRPr lang="ru-RU" sz="1000" b="1" i="1" dirty="0">
                        <a:latin typeface="Times New Roman"/>
                        <a:ea typeface="Calibri"/>
                      </a:endParaRPr>
                    </a:p>
                  </a:txBody>
                  <a:tcPr marL="49483" marR="49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i="1" dirty="0" smtClean="0">
                          <a:latin typeface="Times New Roman"/>
                          <a:ea typeface="Calibri"/>
                        </a:rPr>
                        <a:t>4</a:t>
                      </a:r>
                      <a:endParaRPr lang="ru-RU" sz="1000" b="1" i="1" dirty="0">
                        <a:latin typeface="Times New Roman"/>
                        <a:ea typeface="Calibri"/>
                      </a:endParaRPr>
                    </a:p>
                  </a:txBody>
                  <a:tcPr marL="49483" marR="49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6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i="1">
                          <a:latin typeface="Times New Roman"/>
                          <a:ea typeface="Calibri"/>
                        </a:rPr>
                        <a:t>Всего</a:t>
                      </a:r>
                      <a:endParaRPr lang="ru-RU" sz="2000" b="1">
                        <a:latin typeface="Times New Roman"/>
                        <a:ea typeface="Calibri"/>
                      </a:endParaRPr>
                    </a:p>
                  </a:txBody>
                  <a:tcPr marL="49483" marR="49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2410,0</a:t>
                      </a:r>
                      <a:endParaRPr lang="ru-RU" sz="2000" b="1" i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49483" marR="49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2522,7</a:t>
                      </a:r>
                      <a:endParaRPr lang="ru-RU" sz="2000" b="1" i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49483" marR="49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2522,7</a:t>
                      </a:r>
                      <a:endParaRPr lang="ru-RU" sz="2000" b="1" i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49483" marR="49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406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latin typeface="Times New Roman"/>
                          <a:ea typeface="Calibri"/>
                        </a:rPr>
                        <a:t>в том числе:</a:t>
                      </a:r>
                    </a:p>
                  </a:txBody>
                  <a:tcPr marL="49483" marR="494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300" b="1" dirty="0">
                        <a:latin typeface="Times New Roman"/>
                        <a:ea typeface="Calibri"/>
                      </a:endParaRPr>
                    </a:p>
                  </a:txBody>
                  <a:tcPr marL="49483" marR="494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300" b="1" dirty="0">
                        <a:latin typeface="Times New Roman"/>
                        <a:ea typeface="Calibri"/>
                      </a:endParaRPr>
                    </a:p>
                  </a:txBody>
                  <a:tcPr marL="49483" marR="494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300" b="1" dirty="0">
                        <a:latin typeface="Times New Roman"/>
                        <a:ea typeface="Calibri"/>
                      </a:endParaRPr>
                    </a:p>
                  </a:txBody>
                  <a:tcPr marL="49483" marR="494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57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Подпрограмма «Содержание сетей уличного освещения в </a:t>
                      </a:r>
                      <a:r>
                        <a:rPr lang="ru-RU" sz="2000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Ингарском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 сельском </a:t>
                      </a:r>
                      <a:r>
                        <a:rPr lang="ru-RU" sz="20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поселении»</a:t>
                      </a:r>
                      <a:endParaRPr lang="ru-RU" sz="2000" dirty="0">
                        <a:solidFill>
                          <a:srgbClr val="000000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49483" marR="494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EB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2000,0</a:t>
                      </a:r>
                      <a:endParaRPr lang="ru-RU" sz="2000" dirty="0">
                        <a:solidFill>
                          <a:srgbClr val="000000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49483" marR="494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EB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2000,0</a:t>
                      </a:r>
                      <a:endParaRPr lang="ru-RU" sz="2000" dirty="0">
                        <a:solidFill>
                          <a:srgbClr val="000000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49483" marR="494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EB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2000,0</a:t>
                      </a:r>
                      <a:endParaRPr lang="ru-RU" sz="2000" dirty="0">
                        <a:solidFill>
                          <a:srgbClr val="000000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49483" marR="494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EBA"/>
                    </a:solidFill>
                  </a:tcPr>
                </a:tc>
              </a:tr>
              <a:tr h="9057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Подпрограмма «Озеленение территории Ингарского сельского </a:t>
                      </a:r>
                      <a:r>
                        <a:rPr lang="ru-RU" sz="20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поселения».</a:t>
                      </a:r>
                      <a:endParaRPr lang="ru-RU" sz="2000" dirty="0">
                        <a:solidFill>
                          <a:srgbClr val="000000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49483" marR="494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EB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10,0</a:t>
                      </a:r>
                      <a:endParaRPr lang="ru-RU" sz="2000" dirty="0">
                        <a:solidFill>
                          <a:srgbClr val="000000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49483" marR="494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EB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10,0</a:t>
                      </a:r>
                      <a:endParaRPr lang="ru-RU" sz="2000" dirty="0">
                        <a:solidFill>
                          <a:srgbClr val="000000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49483" marR="494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EB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10,0</a:t>
                      </a:r>
                      <a:endParaRPr lang="ru-RU" sz="2000" dirty="0">
                        <a:solidFill>
                          <a:srgbClr val="000000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49483" marR="494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EBA"/>
                    </a:solidFill>
                  </a:tcPr>
                </a:tc>
              </a:tr>
              <a:tr h="9057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Подпрограмма «Прочие мероприятия по благоустройству Ингарского сельского поселения </a:t>
                      </a:r>
                      <a:r>
                        <a:rPr lang="ru-RU" sz="20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»</a:t>
                      </a:r>
                      <a:endParaRPr lang="ru-RU" sz="2000" dirty="0">
                        <a:solidFill>
                          <a:srgbClr val="000000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49483" marR="494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EB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400,0</a:t>
                      </a:r>
                      <a:endParaRPr lang="ru-RU" sz="2000" dirty="0">
                        <a:solidFill>
                          <a:srgbClr val="000000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49483" marR="494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EB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512,7</a:t>
                      </a:r>
                      <a:endParaRPr lang="ru-RU" sz="2000" dirty="0">
                        <a:solidFill>
                          <a:srgbClr val="000000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49483" marR="494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EB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512,7</a:t>
                      </a:r>
                      <a:endParaRPr lang="ru-RU" sz="2000" dirty="0">
                        <a:solidFill>
                          <a:srgbClr val="000000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49483" marR="494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EBA"/>
                    </a:solidFill>
                  </a:tcPr>
                </a:tc>
              </a:tr>
            </a:tbl>
          </a:graphicData>
        </a:graphic>
      </p:graphicFrame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8915" name="Rectangle 3"/>
          <p:cNvSpPr>
            <a:spLocks noChangeArrowheads="1"/>
          </p:cNvSpPr>
          <p:nvPr/>
        </p:nvSpPr>
        <p:spPr bwMode="auto">
          <a:xfrm>
            <a:off x="683568" y="692696"/>
            <a:ext cx="820891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Расходы местного бюджета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 реализацию программы                                 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blago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44208" y="188640"/>
            <a:ext cx="2081826" cy="2088232"/>
          </a:xfrm>
          <a:prstGeom prst="rect">
            <a:avLst/>
          </a:prstGeom>
          <a:effectLst>
            <a:outerShdw blurRad="63500" sx="102000" sy="102000" algn="ctr" rotWithShape="0">
              <a:schemeClr val="bg1">
                <a:alpha val="91000"/>
              </a:schemeClr>
            </a:outerShdw>
          </a:effec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AutoShape 2"/>
          <p:cNvSpPr>
            <a:spLocks noChangeArrowheads="1"/>
          </p:cNvSpPr>
          <p:nvPr/>
        </p:nvSpPr>
        <p:spPr bwMode="auto">
          <a:xfrm>
            <a:off x="251520" y="1700808"/>
            <a:ext cx="8496944" cy="1817687"/>
          </a:xfrm>
          <a:prstGeom prst="roundRect">
            <a:avLst/>
          </a:prstGeom>
          <a:solidFill>
            <a:srgbClr val="FFFFFF"/>
          </a:solidFill>
          <a:ln w="63500">
            <a:solidFill>
              <a:srgbClr val="9BBB59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</a:t>
            </a:r>
            <a:endParaRPr kumimoji="0" lang="ru-RU" sz="11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Основными целями программы  являются создание условий для эффективного управления и распоряжения муниципальным имуществом.</a:t>
            </a:r>
            <a:endParaRPr kumimoji="0" lang="ru-RU" sz="11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011" name="Oval 3"/>
          <p:cNvSpPr>
            <a:spLocks noChangeArrowheads="1"/>
          </p:cNvSpPr>
          <p:nvPr/>
        </p:nvSpPr>
        <p:spPr bwMode="auto">
          <a:xfrm>
            <a:off x="620713" y="457200"/>
            <a:ext cx="8093075" cy="1431925"/>
          </a:xfrm>
          <a:prstGeom prst="round2DiagRect">
            <a:avLst>
              <a:gd name="adj1" fmla="val 50000"/>
              <a:gd name="adj2" fmla="val 0"/>
            </a:avLst>
          </a:prstGeom>
          <a:gradFill rotWithShape="0">
            <a:gsLst>
              <a:gs pos="0">
                <a:srgbClr val="FFFFFF"/>
              </a:gs>
              <a:gs pos="100000">
                <a:srgbClr val="FBD4B4"/>
              </a:gs>
            </a:gsLst>
            <a:lin ang="5400000" scaled="1"/>
          </a:gradFill>
          <a:ln w="12700">
            <a:solidFill>
              <a:srgbClr val="FABF8F"/>
            </a:solidFill>
            <a:round/>
            <a:headEnd/>
            <a:tailEnd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63242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Муниципальная программа «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Управление и распоряжение муниципальным имуществом в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Ингарском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сельском поселении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63242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01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017" name="Rectangle 9"/>
          <p:cNvSpPr>
            <a:spLocks noChangeArrowheads="1"/>
          </p:cNvSpPr>
          <p:nvPr/>
        </p:nvSpPr>
        <p:spPr bwMode="auto">
          <a:xfrm>
            <a:off x="0" y="914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018" name="Rectangle 10"/>
          <p:cNvSpPr>
            <a:spLocks noChangeArrowheads="1"/>
          </p:cNvSpPr>
          <p:nvPr/>
        </p:nvSpPr>
        <p:spPr bwMode="auto">
          <a:xfrm>
            <a:off x="323528" y="3655076"/>
            <a:ext cx="8496944" cy="2708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</a:t>
            </a: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Основные направления и мероприятия муниципальной программы: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изготовление технической документации на объекты недвижимого имущества (технические и кадастровые паспорта);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оценка стоимости объектов недвижимого и движимого имущества муниципальной собственности;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межевание земельных участков;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разработка материалов по декларированию безопасности гидротехнического сооружения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изменения в генеральный план и правила землепользования застройки.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2018</a:t>
            </a: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0,0 тыс.руб.     2019 </a:t>
            </a: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0,0 тыс.руб.    2020 </a:t>
            </a: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0,0 тыс.руб.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AutoShape 3"/>
          <p:cNvSpPr>
            <a:spLocks noChangeArrowheads="1"/>
          </p:cNvSpPr>
          <p:nvPr/>
        </p:nvSpPr>
        <p:spPr bwMode="auto">
          <a:xfrm>
            <a:off x="395536" y="1772816"/>
            <a:ext cx="8496944" cy="4824536"/>
          </a:xfrm>
          <a:prstGeom prst="roundRect">
            <a:avLst/>
          </a:prstGeom>
          <a:gradFill rotWithShape="1">
            <a:gsLst>
              <a:gs pos="0">
                <a:srgbClr val="FFFFD5"/>
              </a:gs>
              <a:gs pos="100000">
                <a:srgbClr val="FFFFFF"/>
              </a:gs>
            </a:gsLst>
            <a:lin ang="5400000" scaled="1"/>
          </a:gradFill>
          <a:ln w="63500">
            <a:solidFill>
              <a:srgbClr val="9BBB59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  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  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Целью муниципальной программы является:  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-сохранение исторического и культурного наследия Ингарского сельского поселения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- </a:t>
            </a:r>
            <a:r>
              <a:rPr lang="ru-RU" sz="2000" dirty="0" smtClean="0">
                <a:latin typeface="Calibri" pitchFamily="34" charset="0"/>
                <a:cs typeface="Arial" pitchFamily="34" charset="0"/>
              </a:rPr>
              <a:t>с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оздание и укрепление единого культурного пространства, создание условий для равной доступности культурных благ, информационных ресурсов, услуг учреждения культуры</a:t>
            </a:r>
            <a:r>
              <a:rPr lang="ru-RU" sz="2000" dirty="0" smtClean="0">
                <a:latin typeface="Calibri" pitchFamily="34" charset="0"/>
                <a:cs typeface="Arial" pitchFamily="34" charset="0"/>
              </a:rPr>
              <a:t> и для самореализации населения;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  -создание условий для сохранения и развития культурного и духовного потенциала населения  Ингарского сельского поселения;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-вывод культуры на уровень, позволяющий ей стать активным участником социально-экономических процессов.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034" name="Oval 2"/>
          <p:cNvSpPr>
            <a:spLocks noChangeArrowheads="1"/>
          </p:cNvSpPr>
          <p:nvPr/>
        </p:nvSpPr>
        <p:spPr bwMode="auto">
          <a:xfrm>
            <a:off x="539552" y="188640"/>
            <a:ext cx="8093075" cy="1368152"/>
          </a:xfrm>
          <a:prstGeom prst="round2DiagRect">
            <a:avLst>
              <a:gd name="adj1" fmla="val 39768"/>
              <a:gd name="adj2" fmla="val 0"/>
            </a:avLst>
          </a:prstGeom>
          <a:gradFill rotWithShape="0">
            <a:gsLst>
              <a:gs pos="0">
                <a:srgbClr val="FFFFFF"/>
              </a:gs>
              <a:gs pos="100000">
                <a:srgbClr val="FBD4B4"/>
              </a:gs>
            </a:gsLst>
            <a:lin ang="5400000" scaled="1"/>
          </a:gradFill>
          <a:ln w="12700">
            <a:solidFill>
              <a:srgbClr val="FABF8F"/>
            </a:solidFill>
            <a:round/>
            <a:headEnd/>
            <a:tailEnd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rgbClr val="632423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632423"/>
                </a:solidFill>
                <a:effectLst/>
                <a:latin typeface="Calibri" pitchFamily="34" charset="0"/>
                <a:cs typeface="Arial" pitchFamily="34" charset="0"/>
              </a:rPr>
              <a:t>Муниципальная программа «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Развитие культуры Ингарского сельского поселения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632423"/>
                </a:solidFill>
                <a:effectLst/>
                <a:latin typeface="Calibri" pitchFamily="34" charset="0"/>
                <a:cs typeface="Arial" pitchFamily="34" charset="0"/>
              </a:rPr>
              <a:t>»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121470523_5152557_mask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05600" y="1124744"/>
            <a:ext cx="2438400" cy="2438400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395536" y="414536"/>
            <a:ext cx="8352928" cy="2962349"/>
          </a:xfrm>
          <a:prstGeom prst="rect">
            <a:avLst/>
          </a:prstGeom>
          <a:solidFill>
            <a:schemeClr val="lt1">
              <a:alpha val="66000"/>
            </a:schemeClr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Достижение указанных целей обеспечивается решением следующих задач муниципальной программы: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развитие 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культурно-досуговой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деятельности;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улучшение материально-технической базы  учреждения культуры;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создание необходимых условий для эффективной реализации муниципальной программы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63242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Расходы местного бюджета               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тыс. рублей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23528" y="2852936"/>
          <a:ext cx="8424938" cy="3025414"/>
        </p:xfrm>
        <a:graphic>
          <a:graphicData uri="http://schemas.openxmlformats.org/drawingml/2006/table">
            <a:tbl>
              <a:tblPr/>
              <a:tblGrid>
                <a:gridCol w="5719709"/>
                <a:gridCol w="901743"/>
                <a:gridCol w="901743"/>
                <a:gridCol w="901743"/>
              </a:tblGrid>
              <a:tr h="2858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</a:rPr>
                        <a:t>Наименование подпрограммы</a:t>
                      </a:r>
                    </a:p>
                  </a:txBody>
                  <a:tcPr marL="44514" marR="44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</a:rPr>
                        <a:t>2018</a:t>
                      </a:r>
                      <a:endParaRPr lang="ru-RU" sz="1600" b="1" dirty="0">
                        <a:latin typeface="Times New Roman"/>
                        <a:ea typeface="Calibri"/>
                      </a:endParaRPr>
                    </a:p>
                  </a:txBody>
                  <a:tcPr marL="44514" marR="44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</a:rPr>
                        <a:t>2019</a:t>
                      </a:r>
                      <a:endParaRPr lang="ru-RU" sz="1600" b="1" dirty="0">
                        <a:latin typeface="Times New Roman"/>
                        <a:ea typeface="Calibri"/>
                      </a:endParaRPr>
                    </a:p>
                  </a:txBody>
                  <a:tcPr marL="44514" marR="44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</a:rPr>
                        <a:t>2020</a:t>
                      </a:r>
                      <a:endParaRPr lang="ru-RU" sz="1600" b="1" dirty="0">
                        <a:latin typeface="Times New Roman"/>
                        <a:ea typeface="Calibri"/>
                      </a:endParaRPr>
                    </a:p>
                  </a:txBody>
                  <a:tcPr marL="44514" marR="44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2858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i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</a:rPr>
                        <a:t>Всего</a:t>
                      </a:r>
                    </a:p>
                  </a:txBody>
                  <a:tcPr marL="44514" marR="44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i="1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</a:rPr>
                        <a:t>3562,5</a:t>
                      </a:r>
                      <a:endParaRPr lang="ru-RU" sz="2000" b="1" i="1" dirty="0">
                        <a:solidFill>
                          <a:srgbClr val="FF0000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44514" marR="44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i="1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</a:rPr>
                        <a:t>2340,8</a:t>
                      </a:r>
                      <a:endParaRPr lang="ru-RU" sz="2000" b="1" i="1" dirty="0">
                        <a:solidFill>
                          <a:srgbClr val="FF0000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44514" marR="44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i="1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</a:rPr>
                        <a:t>2102,8</a:t>
                      </a:r>
                      <a:endParaRPr lang="ru-RU" sz="2000" b="1" i="1" dirty="0">
                        <a:solidFill>
                          <a:srgbClr val="FF0000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44514" marR="44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2858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</a:rPr>
                        <a:t>в том числе:</a:t>
                      </a:r>
                    </a:p>
                  </a:txBody>
                  <a:tcPr marL="44514" marR="44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/>
                        <a:ea typeface="Calibri"/>
                      </a:endParaRPr>
                    </a:p>
                  </a:txBody>
                  <a:tcPr marL="44514" marR="44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/>
                        <a:ea typeface="Calibri"/>
                      </a:endParaRPr>
                    </a:p>
                  </a:txBody>
                  <a:tcPr marL="44514" marR="44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/>
                        <a:ea typeface="Calibri"/>
                      </a:endParaRPr>
                    </a:p>
                  </a:txBody>
                  <a:tcPr marL="44514" marR="44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08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</a:rPr>
                        <a:t>Подпрограмма «Организация </a:t>
                      </a:r>
                      <a:r>
                        <a:rPr lang="ru-RU" sz="2000" b="1" dirty="0" err="1">
                          <a:latin typeface="Times New Roman"/>
                          <a:ea typeface="Calibri"/>
                        </a:rPr>
                        <a:t>культурно-досуговых</a:t>
                      </a:r>
                      <a:r>
                        <a:rPr lang="ru-RU" sz="2000" b="1" dirty="0">
                          <a:latin typeface="Times New Roman"/>
                          <a:ea typeface="Calibri"/>
                        </a:rPr>
                        <a:t> мероприятий»</a:t>
                      </a:r>
                    </a:p>
                  </a:txBody>
                  <a:tcPr marL="44514" marR="44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EB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 smtClean="0">
                          <a:latin typeface="Times New Roman"/>
                          <a:ea typeface="Calibri"/>
                        </a:rPr>
                        <a:t>2336,4</a:t>
                      </a:r>
                      <a:endParaRPr lang="ru-RU" sz="2000" b="1" dirty="0">
                        <a:latin typeface="Times New Roman"/>
                        <a:ea typeface="Calibri"/>
                      </a:endParaRPr>
                    </a:p>
                  </a:txBody>
                  <a:tcPr marL="44514" marR="44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EB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 smtClean="0">
                          <a:latin typeface="Times New Roman"/>
                          <a:ea typeface="Calibri"/>
                        </a:rPr>
                        <a:t>2340,8</a:t>
                      </a:r>
                      <a:endParaRPr lang="ru-RU" sz="2000" b="1" dirty="0">
                        <a:latin typeface="Times New Roman"/>
                        <a:ea typeface="Calibri"/>
                      </a:endParaRPr>
                    </a:p>
                  </a:txBody>
                  <a:tcPr marL="44514" marR="44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EB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 smtClean="0">
                          <a:latin typeface="Times New Roman"/>
                          <a:ea typeface="Calibri"/>
                        </a:rPr>
                        <a:t>2102,8</a:t>
                      </a:r>
                      <a:endParaRPr lang="ru-RU" sz="2000" b="1" dirty="0">
                        <a:latin typeface="Times New Roman"/>
                        <a:ea typeface="Calibri"/>
                      </a:endParaRPr>
                    </a:p>
                  </a:txBody>
                  <a:tcPr marL="44514" marR="44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EBA"/>
                    </a:solidFill>
                  </a:tcPr>
                </a:tc>
              </a:tr>
              <a:tr h="6608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</a:rPr>
                        <a:t>Подпрограмма «Повышение средней заработной платы работникам культуры»</a:t>
                      </a:r>
                    </a:p>
                  </a:txBody>
                  <a:tcPr marL="44514" marR="44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EB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 smtClean="0">
                          <a:latin typeface="Times New Roman"/>
                          <a:ea typeface="Calibri"/>
                        </a:rPr>
                        <a:t>1226,1</a:t>
                      </a:r>
                      <a:endParaRPr lang="ru-RU" sz="2000" b="1" dirty="0">
                        <a:latin typeface="Times New Roman"/>
                        <a:ea typeface="Calibri"/>
                      </a:endParaRPr>
                    </a:p>
                  </a:txBody>
                  <a:tcPr marL="44514" marR="44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EB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 smtClean="0">
                          <a:latin typeface="Times New Roman"/>
                          <a:ea typeface="Calibri"/>
                        </a:rPr>
                        <a:t>0</a:t>
                      </a:r>
                      <a:endParaRPr lang="ru-RU" sz="2000" b="1" dirty="0">
                        <a:latin typeface="Times New Roman"/>
                        <a:ea typeface="Calibri"/>
                      </a:endParaRPr>
                    </a:p>
                  </a:txBody>
                  <a:tcPr marL="44514" marR="44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EB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 smtClean="0">
                          <a:latin typeface="Times New Roman"/>
                          <a:ea typeface="Calibri"/>
                        </a:rPr>
                        <a:t>0</a:t>
                      </a:r>
                      <a:endParaRPr lang="ru-RU" sz="2000" b="1" dirty="0">
                        <a:latin typeface="Times New Roman"/>
                        <a:ea typeface="Calibri"/>
                      </a:endParaRPr>
                    </a:p>
                  </a:txBody>
                  <a:tcPr marL="44514" marR="44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EBA"/>
                    </a:solidFill>
                  </a:tcPr>
                </a:tc>
              </a:tr>
              <a:tr h="6608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</a:rPr>
                        <a:t>Подпрограмма «Комплектование книжных фондов библиотек»</a:t>
                      </a:r>
                    </a:p>
                  </a:txBody>
                  <a:tcPr marL="44514" marR="44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EB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 smtClean="0">
                          <a:latin typeface="Times New Roman"/>
                          <a:ea typeface="Calibri"/>
                        </a:rPr>
                        <a:t>0</a:t>
                      </a:r>
                      <a:endParaRPr lang="ru-RU" sz="2000" b="1" dirty="0">
                        <a:latin typeface="Times New Roman"/>
                        <a:ea typeface="Calibri"/>
                      </a:endParaRPr>
                    </a:p>
                  </a:txBody>
                  <a:tcPr marL="44514" marR="44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EB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 smtClean="0">
                          <a:latin typeface="Times New Roman"/>
                          <a:ea typeface="Calibri"/>
                        </a:rPr>
                        <a:t>0</a:t>
                      </a:r>
                      <a:endParaRPr lang="ru-RU" sz="2000" b="1" dirty="0">
                        <a:latin typeface="Times New Roman"/>
                        <a:ea typeface="Calibri"/>
                      </a:endParaRPr>
                    </a:p>
                  </a:txBody>
                  <a:tcPr marL="44514" marR="44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EB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 smtClean="0">
                          <a:latin typeface="Times New Roman"/>
                          <a:ea typeface="Calibri"/>
                        </a:rPr>
                        <a:t>0</a:t>
                      </a:r>
                      <a:endParaRPr lang="ru-RU" sz="2000" b="1" dirty="0">
                        <a:latin typeface="Times New Roman"/>
                        <a:ea typeface="Calibri"/>
                      </a:endParaRPr>
                    </a:p>
                  </a:txBody>
                  <a:tcPr marL="44514" marR="44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EBA"/>
                    </a:solidFill>
                  </a:tcPr>
                </a:tc>
              </a:tr>
            </a:tbl>
          </a:graphicData>
        </a:graphic>
      </p:graphicFrame>
      <p:pic>
        <p:nvPicPr>
          <p:cNvPr id="4" name="Рисунок 3" descr="news_1399539299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4048" y="1916832"/>
            <a:ext cx="1470486" cy="1283250"/>
          </a:xfrm>
          <a:prstGeom prst="rect">
            <a:avLst/>
          </a:prstGeom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1dfd246238d6407799c3ea5485e694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790391">
            <a:off x="4601471" y="678646"/>
            <a:ext cx="3630432" cy="5619750"/>
          </a:xfrm>
          <a:prstGeom prst="rect">
            <a:avLst/>
          </a:prstGeom>
          <a:effectLst>
            <a:outerShdw blurRad="63500" sx="102000" sy="102000" algn="ctr" rotWithShape="0">
              <a:schemeClr val="bg1"/>
            </a:outerShdw>
          </a:effectLst>
        </p:spPr>
      </p:pic>
      <p:pic>
        <p:nvPicPr>
          <p:cNvPr id="3" name="Рисунок 2" descr="457349.jpg"/>
          <p:cNvPicPr>
            <a:picLocks noChangeAspect="1"/>
          </p:cNvPicPr>
          <p:nvPr/>
        </p:nvPicPr>
        <p:blipFill>
          <a:blip r:embed="rId3" cstate="print">
            <a:lum bright="10000"/>
          </a:blip>
          <a:stretch>
            <a:fillRect/>
          </a:stretch>
        </p:blipFill>
        <p:spPr>
          <a:xfrm rot="20804037">
            <a:off x="901966" y="612118"/>
            <a:ext cx="3699575" cy="5471660"/>
          </a:xfrm>
          <a:prstGeom prst="rect">
            <a:avLst/>
          </a:prstGeom>
          <a:effectLst>
            <a:outerShdw blurRad="63500" sx="102000" sy="102000" algn="ctr" rotWithShape="0">
              <a:schemeClr val="bg1"/>
            </a:outerShdw>
          </a:effectLst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AutoShape 2"/>
          <p:cNvSpPr>
            <a:spLocks noChangeArrowheads="1"/>
          </p:cNvSpPr>
          <p:nvPr/>
        </p:nvSpPr>
        <p:spPr bwMode="auto">
          <a:xfrm>
            <a:off x="539552" y="2132856"/>
            <a:ext cx="8208912" cy="1440160"/>
          </a:xfrm>
          <a:prstGeom prst="roundRect">
            <a:avLst/>
          </a:prstGeom>
          <a:gradFill rotWithShape="1">
            <a:gsLst>
              <a:gs pos="0">
                <a:srgbClr val="FFFFD5"/>
              </a:gs>
              <a:gs pos="100000">
                <a:srgbClr val="FFFFD5">
                  <a:gamma/>
                  <a:tint val="0"/>
                  <a:invGamma/>
                </a:srgbClr>
              </a:gs>
            </a:gsLst>
            <a:lin ang="5400000" scaled="1"/>
          </a:gradFill>
          <a:ln w="63500">
            <a:solidFill>
              <a:srgbClr val="9BBB59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Основной целью является создание оптимальных условий для развития  физической культуры и спорта в поселении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608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6087" name="Rectangle 7"/>
          <p:cNvSpPr>
            <a:spLocks noChangeArrowheads="1"/>
          </p:cNvSpPr>
          <p:nvPr/>
        </p:nvSpPr>
        <p:spPr bwMode="auto">
          <a:xfrm>
            <a:off x="0" y="914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6088" name="Rectangle 8"/>
          <p:cNvSpPr>
            <a:spLocks noChangeArrowheads="1"/>
          </p:cNvSpPr>
          <p:nvPr/>
        </p:nvSpPr>
        <p:spPr bwMode="auto">
          <a:xfrm>
            <a:off x="3923928" y="3991997"/>
            <a:ext cx="5076056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2018 - 50,0 тыс. рублей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2019 - 50,0 тыс. рублей </a:t>
            </a:r>
            <a:endParaRPr lang="ru-RU" sz="3600" dirty="0" smtClean="0">
              <a:latin typeface="Arial" pitchFamily="34" charset="0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2020 - 50,0 тыс. рублей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6089" name="Oval 9"/>
          <p:cNvSpPr>
            <a:spLocks noChangeArrowheads="1"/>
          </p:cNvSpPr>
          <p:nvPr/>
        </p:nvSpPr>
        <p:spPr bwMode="auto">
          <a:xfrm>
            <a:off x="611560" y="260648"/>
            <a:ext cx="8093075" cy="1736725"/>
          </a:xfrm>
          <a:prstGeom prst="round2DiagRect">
            <a:avLst>
              <a:gd name="adj1" fmla="val 48603"/>
              <a:gd name="adj2" fmla="val 0"/>
            </a:avLst>
          </a:prstGeom>
          <a:gradFill rotWithShape="0">
            <a:gsLst>
              <a:gs pos="0">
                <a:srgbClr val="FFFFFF"/>
              </a:gs>
              <a:gs pos="100000">
                <a:srgbClr val="FBD4B4"/>
              </a:gs>
            </a:gsLst>
            <a:lin ang="5400000" scaled="1"/>
          </a:gradFill>
          <a:ln w="12700">
            <a:solidFill>
              <a:srgbClr val="FABF8F"/>
            </a:solidFill>
            <a:round/>
            <a:headEnd/>
            <a:tailEnd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632423"/>
                </a:solidFill>
                <a:effectLst/>
                <a:latin typeface="Calibri" pitchFamily="34" charset="0"/>
                <a:cs typeface="Arial" pitchFamily="34" charset="0"/>
              </a:rPr>
              <a:t>Муниципальная программа «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Развитие физической культуры и спорта на территории Ингарского сельского поселения Приволжского муниципального района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632423"/>
                </a:solidFill>
                <a:effectLst/>
                <a:latin typeface="Calibri" pitchFamily="34" charset="0"/>
                <a:cs typeface="Arial" pitchFamily="34" charset="0"/>
              </a:rPr>
              <a:t>»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Рисунок 9" descr="135159003113943_9402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5536" y="3573016"/>
            <a:ext cx="3467100" cy="2895600"/>
          </a:xfrm>
          <a:prstGeom prst="rect">
            <a:avLst/>
          </a:prstGeom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AutoShape 2"/>
          <p:cNvSpPr>
            <a:spLocks noChangeArrowheads="1"/>
          </p:cNvSpPr>
          <p:nvPr/>
        </p:nvSpPr>
        <p:spPr bwMode="auto">
          <a:xfrm>
            <a:off x="179513" y="1484784"/>
            <a:ext cx="8784976" cy="2160240"/>
          </a:xfrm>
          <a:prstGeom prst="roundRect">
            <a:avLst/>
          </a:prstGeom>
          <a:gradFill rotWithShape="1">
            <a:gsLst>
              <a:gs pos="0">
                <a:srgbClr val="FFFFD5"/>
              </a:gs>
              <a:gs pos="100000">
                <a:srgbClr val="FFFFD5">
                  <a:gamma/>
                  <a:tint val="0"/>
                  <a:invGamma/>
                </a:srgbClr>
              </a:gs>
            </a:gsLst>
            <a:lin ang="5400000" scaled="1"/>
          </a:gradFill>
          <a:ln w="63500">
            <a:solidFill>
              <a:srgbClr val="9BBB59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44926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Основные цели программы: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повышение эффективности социальной политики;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доплата к пенсиям муниципальных служащих;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предоставление социальной помощи гражданам, попавшим в трудные жизненные ситуации.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7107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7109" name="Rectangle 5"/>
          <p:cNvSpPr>
            <a:spLocks noChangeArrowheads="1"/>
          </p:cNvSpPr>
          <p:nvPr/>
        </p:nvSpPr>
        <p:spPr bwMode="auto">
          <a:xfrm>
            <a:off x="467544" y="2887682"/>
            <a:ext cx="5112568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2018 – 487,1 тыс.руб.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2019 – 494,4 тыс.руб.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2020 – 494,4 тыс.руб.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7110" name="Oval 6"/>
          <p:cNvSpPr>
            <a:spLocks noChangeArrowheads="1"/>
          </p:cNvSpPr>
          <p:nvPr/>
        </p:nvSpPr>
        <p:spPr bwMode="auto">
          <a:xfrm>
            <a:off x="539552" y="332656"/>
            <a:ext cx="8091487" cy="1252686"/>
          </a:xfrm>
          <a:prstGeom prst="round2DiagRect">
            <a:avLst>
              <a:gd name="adj1" fmla="val 50000"/>
              <a:gd name="adj2" fmla="val 0"/>
            </a:avLst>
          </a:prstGeom>
          <a:gradFill rotWithShape="0">
            <a:gsLst>
              <a:gs pos="0">
                <a:srgbClr val="FFFFFF"/>
              </a:gs>
              <a:gs pos="100000">
                <a:srgbClr val="FBD4B4"/>
              </a:gs>
            </a:gsLst>
            <a:lin ang="5400000" scaled="1"/>
          </a:gradFill>
          <a:ln w="12700">
            <a:solidFill>
              <a:srgbClr val="FABF8F"/>
            </a:solidFill>
            <a:round/>
            <a:headEnd/>
            <a:tailEnd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632423"/>
                </a:solidFill>
                <a:effectLst/>
                <a:latin typeface="Calibri" pitchFamily="34" charset="0"/>
                <a:cs typeface="Arial" pitchFamily="34" charset="0"/>
              </a:rPr>
              <a:t>Муниципальная программа «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Социальная поддержка населения в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Ингарском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сельском поселении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632423"/>
                </a:solidFill>
                <a:effectLst/>
                <a:latin typeface="Calibri" pitchFamily="34" charset="0"/>
                <a:cs typeface="Arial" pitchFamily="34" charset="0"/>
              </a:rPr>
              <a:t>»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 descr="pic_thumb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55660" y="3861048"/>
            <a:ext cx="3988340" cy="2996953"/>
          </a:xfrm>
          <a:prstGeom prst="rect">
            <a:avLst/>
          </a:prstGeom>
          <a:effectLst>
            <a:outerShdw blurRad="63500" sx="105000" sy="105000" algn="ctr" rotWithShape="0">
              <a:schemeClr val="bg1"/>
            </a:outerShdw>
          </a:effectLst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AutoShape 2"/>
          <p:cNvSpPr>
            <a:spLocks noChangeArrowheads="1"/>
          </p:cNvSpPr>
          <p:nvPr/>
        </p:nvSpPr>
        <p:spPr bwMode="auto">
          <a:xfrm>
            <a:off x="539552" y="1484784"/>
            <a:ext cx="7992888" cy="1944216"/>
          </a:xfrm>
          <a:prstGeom prst="roundRect">
            <a:avLst/>
          </a:prstGeom>
          <a:gradFill rotWithShape="1">
            <a:gsLst>
              <a:gs pos="0">
                <a:srgbClr val="FFFFD5"/>
              </a:gs>
              <a:gs pos="100000">
                <a:srgbClr val="FFFFD5">
                  <a:gamma/>
                  <a:tint val="0"/>
                  <a:invGamma/>
                </a:srgbClr>
              </a:gs>
            </a:gsLst>
            <a:lin ang="5400000" scaled="1"/>
          </a:gradFill>
          <a:ln w="63500">
            <a:solidFill>
              <a:srgbClr val="9BBB59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Основной целью муниципальной программы  является создание правовых, организационных, информационных условий для гражданского становления, социальной адаптации и интеграции детей и молодежи в экономическую, культурную и политическую жизнь современной России.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8131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8134" name="Oval 6"/>
          <p:cNvSpPr>
            <a:spLocks noChangeArrowheads="1"/>
          </p:cNvSpPr>
          <p:nvPr/>
        </p:nvSpPr>
        <p:spPr bwMode="auto">
          <a:xfrm>
            <a:off x="611560" y="260648"/>
            <a:ext cx="8093075" cy="1431925"/>
          </a:xfrm>
          <a:prstGeom prst="round2DiagRect">
            <a:avLst>
              <a:gd name="adj1" fmla="val 50000"/>
              <a:gd name="adj2" fmla="val 0"/>
            </a:avLst>
          </a:prstGeom>
          <a:gradFill rotWithShape="0">
            <a:gsLst>
              <a:gs pos="0">
                <a:srgbClr val="FFFFFF"/>
              </a:gs>
              <a:gs pos="100000">
                <a:srgbClr val="FBD4B4"/>
              </a:gs>
            </a:gsLst>
            <a:lin ang="5400000" scaled="1"/>
          </a:gradFill>
          <a:ln w="12700">
            <a:solidFill>
              <a:srgbClr val="FABF8F"/>
            </a:solidFill>
            <a:round/>
            <a:headEnd/>
            <a:tailEnd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632423"/>
                </a:solidFill>
                <a:effectLst/>
                <a:latin typeface="Calibri" pitchFamily="34" charset="0"/>
                <a:cs typeface="Arial" pitchFamily="34" charset="0"/>
              </a:rPr>
              <a:t>Муниципальная программа «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Развитие работы с детьми и молодежью в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Ингарском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сельском поселении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632423"/>
                </a:solidFill>
                <a:effectLst/>
                <a:latin typeface="Calibri" pitchFamily="34" charset="0"/>
                <a:cs typeface="Arial" pitchFamily="34" charset="0"/>
              </a:rPr>
              <a:t>»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 descr="slide_11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645024"/>
            <a:ext cx="4428491" cy="3024336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48133" name="Rectangle 5"/>
          <p:cNvSpPr>
            <a:spLocks noChangeArrowheads="1"/>
          </p:cNvSpPr>
          <p:nvPr/>
        </p:nvSpPr>
        <p:spPr bwMode="auto">
          <a:xfrm>
            <a:off x="3923928" y="3068960"/>
            <a:ext cx="5040560" cy="3270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б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юджете на 2018 год и на плановый период 2019 и 2020  предусмотрено бюджетных ассигнований на реализацию муниципальной программы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 20,0 тыс. рублей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6565_01_master_origina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softEdge rad="635000"/>
          </a:effectLst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23528" y="260648"/>
          <a:ext cx="8568952" cy="12745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2488"/>
                <a:gridCol w="1044116"/>
                <a:gridCol w="1044116"/>
                <a:gridCol w="1044116"/>
                <a:gridCol w="1044116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Наименование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2017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2018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2019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2020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Расходы</a:t>
                      </a:r>
                      <a:r>
                        <a:rPr lang="ru-RU" b="1" baseline="0" dirty="0" smtClean="0"/>
                        <a:t> , всего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18006,6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15591,9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11160,1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10927,5</a:t>
                      </a:r>
                      <a:endParaRPr lang="ru-RU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Условно утвержденные расходы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i="1" dirty="0" smtClean="0"/>
                        <a:t>269,2</a:t>
                      </a:r>
                      <a:endParaRPr lang="ru-RU" sz="1600" i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Общегосударственные вопросы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5534,2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5412,2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5071,9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5089,2</a:t>
                      </a:r>
                      <a:endParaRPr lang="ru-RU" sz="16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i="1" dirty="0" smtClean="0"/>
                        <a:t>% к общей сумме расходов без учета условно утверждаемых расходов</a:t>
                      </a:r>
                      <a:endParaRPr lang="ru-RU" sz="1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i="1" dirty="0" smtClean="0"/>
                        <a:t>34,7</a:t>
                      </a:r>
                      <a:endParaRPr lang="ru-RU" sz="1400" i="1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i="1" dirty="0" smtClean="0"/>
                        <a:t>45,4</a:t>
                      </a:r>
                      <a:endParaRPr lang="ru-RU" sz="1400" i="1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i="1" dirty="0" smtClean="0"/>
                        <a:t>47,7</a:t>
                      </a:r>
                      <a:endParaRPr lang="ru-RU" sz="1400" i="1" dirty="0"/>
                    </a:p>
                  </a:txBody>
                  <a:tcPr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i="1" dirty="0" smtClean="0"/>
                        <a:t>% к предыдущему году</a:t>
                      </a:r>
                      <a:endParaRPr lang="ru-RU" sz="1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i="1" dirty="0" smtClean="0"/>
                        <a:t>97,8</a:t>
                      </a:r>
                      <a:endParaRPr lang="ru-RU" sz="1400" i="1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i="1" dirty="0" smtClean="0"/>
                        <a:t>93,7</a:t>
                      </a:r>
                      <a:endParaRPr lang="ru-RU" sz="1400" i="1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i="1" dirty="0" smtClean="0"/>
                        <a:t>95,5</a:t>
                      </a:r>
                      <a:endParaRPr lang="ru-RU" sz="1400" i="1" dirty="0"/>
                    </a:p>
                  </a:txBody>
                  <a:tcPr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Мобилизация  и  вневойсковая</a:t>
                      </a:r>
                      <a:r>
                        <a:rPr lang="ru-RU" sz="1400" b="1" baseline="0" dirty="0" smtClean="0"/>
                        <a:t> подготовка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138,7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151,3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153,0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158,4</a:t>
                      </a:r>
                      <a:endParaRPr lang="ru-RU" sz="16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i="1" dirty="0" smtClean="0"/>
                        <a:t>% к общей сумме расходов без учета условно утверждаемых расходов</a:t>
                      </a:r>
                      <a:endParaRPr lang="ru-RU" sz="1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i="1" dirty="0" smtClean="0"/>
                        <a:t>1,0</a:t>
                      </a:r>
                      <a:endParaRPr lang="ru-RU" sz="1400" i="1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i="1" dirty="0" smtClean="0"/>
                        <a:t>1,4</a:t>
                      </a:r>
                      <a:endParaRPr lang="ru-RU" sz="1400" i="1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i="1" dirty="0" smtClean="0"/>
                        <a:t>1,5</a:t>
                      </a:r>
                      <a:endParaRPr lang="ru-RU" sz="1400" i="1" dirty="0"/>
                    </a:p>
                  </a:txBody>
                  <a:tcPr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i="1" dirty="0" smtClean="0"/>
                        <a:t>% к предыдущему году</a:t>
                      </a:r>
                      <a:endParaRPr lang="ru-RU" sz="1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i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i="1" dirty="0" smtClean="0"/>
                        <a:t>109,1</a:t>
                      </a:r>
                      <a:endParaRPr lang="ru-RU" sz="1400" i="1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i="1" dirty="0" smtClean="0"/>
                        <a:t>101,1</a:t>
                      </a:r>
                      <a:endParaRPr lang="ru-RU" sz="1400" i="1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i="1" dirty="0" smtClean="0"/>
                        <a:t>10,4</a:t>
                      </a:r>
                      <a:endParaRPr lang="ru-RU" sz="1400" i="1" dirty="0"/>
                    </a:p>
                  </a:txBody>
                  <a:tcPr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b="1" i="0" dirty="0" smtClean="0"/>
                        <a:t>Национальная</a:t>
                      </a:r>
                      <a:r>
                        <a:rPr lang="ru-RU" sz="1400" b="1" i="0" baseline="0" dirty="0" smtClean="0"/>
                        <a:t> безопасность и правоохранительная деятельность</a:t>
                      </a:r>
                      <a:endParaRPr lang="ru-RU" sz="1400" b="1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150,0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120,0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150,0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150,0</a:t>
                      </a:r>
                      <a:endParaRPr lang="ru-RU" sz="16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i="1" dirty="0" smtClean="0"/>
                        <a:t>% к общей сумме расходов без учета условно утверждаемых расходов</a:t>
                      </a:r>
                      <a:endParaRPr lang="ru-RU" sz="1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i="1" dirty="0" smtClean="0"/>
                        <a:t>1,0</a:t>
                      </a:r>
                      <a:endParaRPr lang="ru-RU" sz="1400" i="1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i="1" dirty="0" smtClean="0"/>
                        <a:t>1,3</a:t>
                      </a:r>
                      <a:endParaRPr lang="ru-RU" sz="1400" i="1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i="1" dirty="0" smtClean="0"/>
                        <a:t>1,4</a:t>
                      </a:r>
                      <a:endParaRPr lang="ru-RU" sz="1400" i="1" dirty="0"/>
                    </a:p>
                  </a:txBody>
                  <a:tcPr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i="1" dirty="0" smtClean="0"/>
                        <a:t>% к предыдущему году</a:t>
                      </a:r>
                      <a:endParaRPr lang="ru-RU" sz="1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i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i="1" dirty="0" smtClean="0"/>
                        <a:t>80</a:t>
                      </a:r>
                      <a:endParaRPr lang="ru-RU" sz="1400" i="1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i="1" dirty="0" smtClean="0"/>
                        <a:t>125</a:t>
                      </a:r>
                      <a:endParaRPr lang="ru-RU" sz="1400" i="1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i="1" dirty="0" smtClean="0"/>
                        <a:t>100</a:t>
                      </a:r>
                      <a:endParaRPr lang="ru-RU" sz="1400" i="1" dirty="0"/>
                    </a:p>
                  </a:txBody>
                  <a:tcPr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b="1" i="0" dirty="0" smtClean="0"/>
                        <a:t>Национальная экономика</a:t>
                      </a:r>
                      <a:endParaRPr lang="ru-RU" sz="1400" b="1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2656,2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2656,2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2656,2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0,0</a:t>
                      </a:r>
                      <a:endParaRPr lang="ru-RU" sz="16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i="1" dirty="0" smtClean="0"/>
                        <a:t>% к общей сумме расходов без учета условно утверждаемых расходов</a:t>
                      </a:r>
                      <a:endParaRPr lang="ru-RU" sz="1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i="1" dirty="0" smtClean="0"/>
                        <a:t>17</a:t>
                      </a:r>
                      <a:endParaRPr lang="ru-RU" sz="1400" i="1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i="1" dirty="0" smtClean="0"/>
                        <a:t>23,8</a:t>
                      </a:r>
                      <a:endParaRPr lang="ru-RU" sz="1400" i="1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i="1" dirty="0" smtClean="0"/>
                        <a:t>0,0</a:t>
                      </a:r>
                      <a:endParaRPr lang="ru-RU" sz="1400" i="1" dirty="0"/>
                    </a:p>
                  </a:txBody>
                  <a:tcPr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i="1" dirty="0" smtClean="0"/>
                        <a:t>% к предыдущему году</a:t>
                      </a:r>
                      <a:endParaRPr lang="ru-RU" sz="1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i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i="1" dirty="0" smtClean="0"/>
                        <a:t>100</a:t>
                      </a:r>
                      <a:endParaRPr lang="ru-RU" sz="1400" i="1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i="1" dirty="0" smtClean="0"/>
                        <a:t>100</a:t>
                      </a:r>
                      <a:endParaRPr lang="ru-RU" sz="1400" i="1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i="1" dirty="0" smtClean="0"/>
                        <a:t>0,0</a:t>
                      </a:r>
                      <a:endParaRPr lang="ru-RU" sz="1400" i="1" dirty="0"/>
                    </a:p>
                  </a:txBody>
                  <a:tcPr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b="1" i="0" dirty="0" smtClean="0"/>
                        <a:t>Жилищно-коммунальное хозяйство</a:t>
                      </a:r>
                      <a:endParaRPr lang="ru-RU" sz="1400" b="1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3433,4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2523,4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2522,7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2522,7</a:t>
                      </a:r>
                      <a:endParaRPr lang="ru-RU" sz="16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i="1" dirty="0" smtClean="0"/>
                        <a:t>% к общей сумме расходов без учета условно утверждаемых расходов</a:t>
                      </a:r>
                      <a:endParaRPr lang="ru-RU" sz="1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i="1" dirty="0" smtClean="0"/>
                        <a:t>16,2</a:t>
                      </a:r>
                      <a:endParaRPr lang="ru-RU" sz="1400" i="1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i="1" dirty="0" smtClean="0"/>
                        <a:t>22,6</a:t>
                      </a:r>
                      <a:endParaRPr lang="ru-RU" sz="1400" i="1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i="1" dirty="0" smtClean="0"/>
                        <a:t>23,7</a:t>
                      </a:r>
                      <a:endParaRPr lang="ru-RU" sz="1400" i="1" dirty="0"/>
                    </a:p>
                  </a:txBody>
                  <a:tcPr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i="1" dirty="0" smtClean="0"/>
                        <a:t>% к предыдущему году</a:t>
                      </a:r>
                      <a:endParaRPr lang="ru-RU" sz="1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i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i="1" dirty="0" smtClean="0"/>
                        <a:t>73,5</a:t>
                      </a:r>
                      <a:endParaRPr lang="ru-RU" sz="1400" i="1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i="1" dirty="0" smtClean="0"/>
                        <a:t>95,6</a:t>
                      </a:r>
                      <a:endParaRPr lang="ru-RU" sz="1400" i="1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i="1" dirty="0" smtClean="0"/>
                        <a:t>100</a:t>
                      </a:r>
                      <a:endParaRPr lang="ru-RU" sz="1400" i="1" dirty="0"/>
                    </a:p>
                  </a:txBody>
                  <a:tcPr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b="1" i="0" dirty="0" smtClean="0"/>
                        <a:t>Образование</a:t>
                      </a:r>
                      <a:endParaRPr lang="ru-RU" sz="1400" b="1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20,0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20,0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20,0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20,0</a:t>
                      </a:r>
                      <a:endParaRPr lang="ru-RU" sz="16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i="1" dirty="0" smtClean="0"/>
                        <a:t>% к общей сумме расходов без учета условно утверждаемых расходов</a:t>
                      </a:r>
                      <a:endParaRPr lang="ru-RU" sz="1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i="1" dirty="0" smtClean="0"/>
                        <a:t>1,3</a:t>
                      </a:r>
                      <a:endParaRPr lang="ru-RU" sz="1400" i="1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i="1" dirty="0" smtClean="0"/>
                        <a:t>0,2</a:t>
                      </a:r>
                      <a:endParaRPr lang="ru-RU" sz="1400" i="1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i="1" dirty="0" smtClean="0"/>
                        <a:t>0,2</a:t>
                      </a:r>
                      <a:endParaRPr lang="ru-RU" sz="1400" i="1" dirty="0"/>
                    </a:p>
                  </a:txBody>
                  <a:tcPr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i="1" dirty="0" smtClean="0"/>
                        <a:t>% к предыдущему году</a:t>
                      </a:r>
                      <a:endParaRPr lang="ru-RU" sz="1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i="1" dirty="0" smtClean="0"/>
                        <a:t>100</a:t>
                      </a:r>
                      <a:endParaRPr lang="ru-RU" sz="1400" i="1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i="1" dirty="0" smtClean="0"/>
                        <a:t>100</a:t>
                      </a:r>
                      <a:endParaRPr lang="ru-RU" sz="1400" i="1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i="1" dirty="0" smtClean="0"/>
                        <a:t>100</a:t>
                      </a:r>
                      <a:endParaRPr lang="ru-RU" sz="1400" i="1" dirty="0"/>
                    </a:p>
                  </a:txBody>
                  <a:tcPr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b="1" i="0" dirty="0" smtClean="0"/>
                        <a:t>Культура , кинематография средства массовой информации</a:t>
                      </a:r>
                      <a:endParaRPr lang="ru-RU" sz="1400" b="1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4726,5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4119,5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2340,8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2102,8</a:t>
                      </a:r>
                      <a:endParaRPr lang="ru-RU" sz="16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i="1" dirty="0" smtClean="0"/>
                        <a:t>% к общей сумме расходов без учета условно утверждаемых расходов</a:t>
                      </a:r>
                      <a:endParaRPr lang="ru-RU" sz="1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i="1" dirty="0" smtClean="0"/>
                        <a:t>26,4</a:t>
                      </a:r>
                      <a:endParaRPr lang="ru-RU" sz="1400" i="1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i="1" dirty="0" smtClean="0"/>
                        <a:t>21,0</a:t>
                      </a:r>
                      <a:endParaRPr lang="ru-RU" sz="1400" i="1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i="1" dirty="0" smtClean="0"/>
                        <a:t>19,7</a:t>
                      </a:r>
                      <a:endParaRPr lang="ru-RU" sz="1400" i="1" dirty="0"/>
                    </a:p>
                  </a:txBody>
                  <a:tcPr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i="1" dirty="0" smtClean="0"/>
                        <a:t>% к предыдущему году</a:t>
                      </a:r>
                      <a:endParaRPr lang="ru-RU" sz="1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i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i="1" dirty="0" smtClean="0"/>
                        <a:t>87,2</a:t>
                      </a:r>
                      <a:endParaRPr lang="ru-RU" sz="1400" i="1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i="1" dirty="0" smtClean="0"/>
                        <a:t>56,8</a:t>
                      </a:r>
                      <a:endParaRPr lang="ru-RU" sz="1400" i="1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i="1" dirty="0" smtClean="0"/>
                        <a:t>89,8</a:t>
                      </a:r>
                      <a:endParaRPr lang="ru-RU" sz="1400" i="1" dirty="0"/>
                    </a:p>
                  </a:txBody>
                  <a:tcPr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b="1" i="0" dirty="0" smtClean="0"/>
                        <a:t>Социальная политика</a:t>
                      </a:r>
                      <a:endParaRPr lang="ru-RU" sz="1400" b="1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1297,6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487,1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494,4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494,4</a:t>
                      </a:r>
                      <a:endParaRPr lang="ru-RU" sz="16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i="1" dirty="0" smtClean="0"/>
                        <a:t>% к общей сумме расходов без учета условно утверждаемых расходов</a:t>
                      </a:r>
                      <a:endParaRPr lang="ru-RU" sz="1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i="1" dirty="0" smtClean="0"/>
                        <a:t>3,1</a:t>
                      </a:r>
                      <a:endParaRPr lang="ru-RU" sz="1400" i="1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i="1" dirty="0" smtClean="0"/>
                        <a:t>4,4</a:t>
                      </a:r>
                      <a:endParaRPr lang="ru-RU" sz="1400" i="1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i="1" dirty="0" smtClean="0"/>
                        <a:t>4,6</a:t>
                      </a:r>
                      <a:endParaRPr lang="ru-RU" sz="1400" i="1" dirty="0"/>
                    </a:p>
                  </a:txBody>
                  <a:tcPr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i="1" dirty="0" smtClean="0"/>
                        <a:t>% к предыдущему году</a:t>
                      </a:r>
                      <a:endParaRPr lang="ru-RU" sz="1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i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i="1" dirty="0" smtClean="0"/>
                        <a:t>37,5</a:t>
                      </a:r>
                      <a:endParaRPr lang="ru-RU" sz="1400" i="1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i="1" dirty="0" smtClean="0"/>
                        <a:t>101,5</a:t>
                      </a:r>
                      <a:endParaRPr lang="ru-RU" sz="1400" i="1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i="1" dirty="0" smtClean="0"/>
                        <a:t>100</a:t>
                      </a:r>
                      <a:endParaRPr lang="ru-RU" sz="1400" i="1" dirty="0"/>
                    </a:p>
                  </a:txBody>
                  <a:tcPr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b="1" i="0" dirty="0" smtClean="0"/>
                        <a:t>Физическая</a:t>
                      </a:r>
                      <a:r>
                        <a:rPr lang="ru-RU" sz="1400" b="1" i="0" baseline="0" dirty="0" smtClean="0"/>
                        <a:t> культура и спорт</a:t>
                      </a:r>
                      <a:endParaRPr lang="ru-RU" sz="1400" b="1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50,0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50,0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50,0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50,0</a:t>
                      </a:r>
                      <a:endParaRPr lang="ru-RU" sz="16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i="1" dirty="0" smtClean="0"/>
                        <a:t>% к общей сумме расходов без учета условно утверждаемых расходов</a:t>
                      </a:r>
                      <a:endParaRPr lang="ru-RU" sz="1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i="1" dirty="0" smtClean="0"/>
                        <a:t>0,3</a:t>
                      </a:r>
                      <a:endParaRPr lang="ru-RU" sz="1400" i="1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i="1" dirty="0" smtClean="0"/>
                        <a:t>0,4</a:t>
                      </a:r>
                      <a:endParaRPr lang="ru-RU" sz="1400" i="1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i="1" dirty="0" smtClean="0"/>
                        <a:t>0,5</a:t>
                      </a:r>
                      <a:endParaRPr lang="ru-RU" sz="1400" i="1" dirty="0"/>
                    </a:p>
                  </a:txBody>
                  <a:tcPr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i="1" dirty="0" smtClean="0"/>
                        <a:t>% к предыдущему году</a:t>
                      </a:r>
                      <a:endParaRPr lang="ru-RU" sz="1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i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i="1" dirty="0" smtClean="0"/>
                        <a:t>100</a:t>
                      </a:r>
                      <a:endParaRPr lang="ru-RU" sz="1400" i="1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i="1" dirty="0" smtClean="0"/>
                        <a:t>100</a:t>
                      </a:r>
                      <a:endParaRPr lang="ru-RU" sz="1400" i="1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i="1" dirty="0" smtClean="0"/>
                        <a:t>100</a:t>
                      </a:r>
                      <a:endParaRPr lang="ru-RU" sz="1400" i="1" dirty="0"/>
                    </a:p>
                  </a:txBody>
                  <a:tcPr anchor="b"/>
                </a:tc>
              </a:tr>
            </a:tbl>
          </a:graphicData>
        </a:graphic>
      </p:graphicFrame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animMotion origin="layout" path="M -3.05556E-6 -4.96762E-6 L 0.01181 -0.96623 " pathEditMode="relative" rAng="0" ptsTypes="AA">
                                      <p:cBhvr>
                                        <p:cTn id="6" dur="2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0" y="-48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6565_01_master_origina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softEdge rad="635000"/>
          </a:effectLst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WordArt 2"/>
          <p:cNvSpPr>
            <a:spLocks noChangeArrowheads="1" noChangeShapeType="1" noTextEdit="1"/>
          </p:cNvSpPr>
          <p:nvPr/>
        </p:nvSpPr>
        <p:spPr bwMode="auto">
          <a:xfrm>
            <a:off x="395536" y="5661248"/>
            <a:ext cx="8388424" cy="634752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4121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4E6128"/>
                    </a:gs>
                    <a:gs pos="100000">
                      <a:srgbClr val="FFFF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 Black"/>
              </a:rPr>
              <a:t>СПАСИБО ЗА ВНИМАНИЕ!</a:t>
            </a:r>
            <a:endParaRPr lang="ru-RU" sz="3600" kern="10" spc="0" dirty="0">
              <a:ln w="12700">
                <a:solidFill>
                  <a:srgbClr val="B2B2B2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4E6128"/>
                  </a:gs>
                  <a:gs pos="100000">
                    <a:srgbClr val="FFFF00"/>
                  </a:gs>
                </a:gsLst>
                <a:lin ang="5400000" scaled="1"/>
              </a:gradFill>
              <a:effectLst>
                <a:outerShdw dist="35921" dir="2700000" sy="50000" rotWithShape="0">
                  <a:srgbClr val="875B0D">
                    <a:alpha val="70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3" name="Рисунок 2" descr="maxresdefaul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563888" y="2132856"/>
            <a:ext cx="5580112" cy="100811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B0F0"/>
                </a:solidFill>
              </a:rPr>
              <a:t>Спасибо за внимание!</a:t>
            </a:r>
            <a:endParaRPr lang="ru-RU" sz="40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188640"/>
            <a:ext cx="846353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Основные характеристики бюджета</a:t>
            </a:r>
            <a:endParaRPr lang="ru-RU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67544" y="908720"/>
          <a:ext cx="8352932" cy="55738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048"/>
                <a:gridCol w="3168352"/>
                <a:gridCol w="1188133"/>
                <a:gridCol w="1188133"/>
                <a:gridCol w="1188133"/>
                <a:gridCol w="1188133"/>
              </a:tblGrid>
              <a:tr h="40476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Показатель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2017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2018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2019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2020</a:t>
                      </a:r>
                      <a:endParaRPr lang="ru-RU" dirty="0"/>
                    </a:p>
                  </a:txBody>
                  <a:tcPr anchor="ctr"/>
                </a:tc>
              </a:tr>
              <a:tr h="404762"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1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Доходы,</a:t>
                      </a:r>
                      <a:r>
                        <a:rPr lang="ru-RU" sz="1600" b="1" baseline="0" dirty="0" smtClean="0"/>
                        <a:t> всего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14350,0</a:t>
                      </a:r>
                      <a:endParaRPr lang="ru-RU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15591,9</a:t>
                      </a:r>
                      <a:endParaRPr lang="ru-RU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11160,1</a:t>
                      </a:r>
                      <a:endParaRPr lang="ru-RU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10927,5</a:t>
                      </a:r>
                      <a:endParaRPr lang="ru-RU" sz="1600" b="1" dirty="0"/>
                    </a:p>
                  </a:txBody>
                  <a:tcPr anchor="ctr"/>
                </a:tc>
              </a:tr>
              <a:tr h="324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                           из них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anchor="ctr"/>
                </a:tc>
              </a:tr>
              <a:tr h="40476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Налоговые доходы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1000,5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995,5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995,5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995,5</a:t>
                      </a:r>
                      <a:endParaRPr lang="ru-RU" sz="1600" dirty="0"/>
                    </a:p>
                  </a:txBody>
                  <a:tcPr anchor="ctr"/>
                </a:tc>
              </a:tr>
              <a:tr h="40476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Неналоговые доходы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95,0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47,0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47,0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47,0</a:t>
                      </a:r>
                      <a:endParaRPr lang="ru-RU" sz="1600" dirty="0"/>
                    </a:p>
                  </a:txBody>
                  <a:tcPr anchor="ctr"/>
                </a:tc>
              </a:tr>
              <a:tr h="40476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Безвозмездные поступления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13254,5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14549,4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10117,6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9885,0</a:t>
                      </a:r>
                      <a:endParaRPr lang="ru-RU" sz="1600" dirty="0"/>
                    </a:p>
                  </a:txBody>
                  <a:tcPr anchor="ctr"/>
                </a:tc>
              </a:tr>
              <a:tr h="40476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                          из них 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anchor="ctr"/>
                </a:tc>
              </a:tr>
              <a:tr h="40476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                               дотации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10332,6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10181,0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9964,6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9726,6</a:t>
                      </a:r>
                      <a:endParaRPr lang="ru-RU" sz="1600" dirty="0"/>
                    </a:p>
                  </a:txBody>
                  <a:tcPr anchor="ctr"/>
                </a:tc>
              </a:tr>
              <a:tr h="40702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            % к предыдущему</a:t>
                      </a:r>
                      <a:r>
                        <a:rPr lang="ru-RU" sz="1400" baseline="0" dirty="0" smtClean="0"/>
                        <a:t> году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98,8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108,6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71,6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97,9</a:t>
                      </a:r>
                    </a:p>
                  </a:txBody>
                  <a:tcPr anchor="ctr"/>
                </a:tc>
              </a:tr>
              <a:tr h="404762"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2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Расходы,</a:t>
                      </a:r>
                      <a:r>
                        <a:rPr lang="ru-RU" sz="1600" b="1" baseline="0" dirty="0" smtClean="0"/>
                        <a:t> всего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14350,0</a:t>
                      </a:r>
                      <a:endParaRPr lang="ru-RU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15591,9</a:t>
                      </a:r>
                      <a:endParaRPr lang="ru-RU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11160,1</a:t>
                      </a:r>
                      <a:endParaRPr lang="ru-RU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10927,5</a:t>
                      </a:r>
                      <a:endParaRPr lang="ru-RU" sz="1600" b="1" dirty="0"/>
                    </a:p>
                  </a:txBody>
                  <a:tcPr anchor="ctr"/>
                </a:tc>
              </a:tr>
              <a:tr h="40476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% к предыдущему</a:t>
                      </a:r>
                      <a:r>
                        <a:rPr lang="ru-RU" sz="1400" baseline="0" dirty="0" smtClean="0"/>
                        <a:t> году</a:t>
                      </a:r>
                      <a:endParaRPr lang="ru-RU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95,0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108,6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71,6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97,9</a:t>
                      </a:r>
                      <a:endParaRPr lang="ru-RU" sz="1600" dirty="0"/>
                    </a:p>
                  </a:txBody>
                  <a:tcPr anchor="ctr"/>
                </a:tc>
              </a:tr>
              <a:tr h="56555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/>
                        <a:t>Дефицит (-)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err="1" smtClean="0"/>
                        <a:t>Профицит</a:t>
                      </a:r>
                      <a:r>
                        <a:rPr lang="ru-RU" sz="1600" b="1" dirty="0" smtClean="0"/>
                        <a:t> (+)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0,0</a:t>
                      </a:r>
                      <a:endParaRPr lang="ru-RU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0,0</a:t>
                      </a:r>
                      <a:endParaRPr lang="ru-RU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0,0</a:t>
                      </a:r>
                      <a:endParaRPr lang="ru-RU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0,0</a:t>
                      </a:r>
                      <a:endParaRPr lang="ru-RU" sz="1600" b="1" dirty="0"/>
                    </a:p>
                  </a:txBody>
                  <a:tcPr anchor="ctr"/>
                </a:tc>
              </a:tr>
              <a:tr h="56555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/>
                        <a:t>Источники финансирования дефицита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0,0</a:t>
                      </a:r>
                      <a:endParaRPr lang="ru-RU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0,0</a:t>
                      </a:r>
                      <a:endParaRPr lang="ru-RU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0,0</a:t>
                      </a:r>
                      <a:endParaRPr lang="ru-RU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0,0</a:t>
                      </a:r>
                      <a:endParaRPr lang="ru-RU" sz="1600" b="1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38056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  <a:effectLst>
            <a:softEdge rad="317500"/>
          </a:effectLst>
        </p:spPr>
      </p:pic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755576" y="404664"/>
          <a:ext cx="7848872" cy="1682496"/>
        </p:xfrm>
        <a:graphic>
          <a:graphicData uri="http://schemas.openxmlformats.org/drawingml/2006/table">
            <a:tbl>
              <a:tblPr/>
              <a:tblGrid>
                <a:gridCol w="7848872"/>
              </a:tblGrid>
              <a:tr h="12289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i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</a:rPr>
                        <a:t>Доходы бюджета </a:t>
                      </a:r>
                      <a:r>
                        <a:rPr lang="ru-RU" sz="3200" b="1" i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</a:rPr>
                        <a:t>– безвозмездные и безвозвратные поступления денежных средств в бюджет</a:t>
                      </a:r>
                      <a:endParaRPr lang="ru-RU" sz="1100" b="1" dirty="0">
                        <a:solidFill>
                          <a:srgbClr val="C00000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6">
                            <a:lumMod val="75000"/>
                          </a:schemeClr>
                        </a:gs>
                        <a:gs pos="0">
                          <a:srgbClr val="7030A0"/>
                        </a:gs>
                        <a:gs pos="100000">
                          <a:srgbClr val="B6DDE8">
                            <a:alpha val="46000"/>
                          </a:srgbClr>
                        </a:gs>
                      </a:gsLst>
                      <a:lin ang="5400000" scaled="1"/>
                    </a:gradFill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899592" y="3501008"/>
          <a:ext cx="7632849" cy="2901110"/>
        </p:xfrm>
        <a:graphic>
          <a:graphicData uri="http://schemas.openxmlformats.org/drawingml/2006/table">
            <a:tbl>
              <a:tblPr/>
              <a:tblGrid>
                <a:gridCol w="2177937"/>
                <a:gridCol w="337609"/>
                <a:gridCol w="2369973"/>
                <a:gridCol w="366001"/>
                <a:gridCol w="2381329"/>
              </a:tblGrid>
              <a:tr h="6446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FFFF"/>
                          </a:solidFill>
                          <a:latin typeface="Times New Roman"/>
                          <a:ea typeface="Calibri"/>
                        </a:rPr>
                        <a:t>налоговые</a:t>
                      </a:r>
                      <a:endParaRPr lang="ru-RU" sz="1000" b="1" dirty="0">
                        <a:latin typeface="Times New Roman"/>
                        <a:ea typeface="Calibri"/>
                      </a:endParaRPr>
                    </a:p>
                  </a:txBody>
                  <a:tcPr marL="44526" marR="4452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F497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>
                        <a:solidFill>
                          <a:srgbClr val="FFFFFF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44526" marR="4452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FFFFFF"/>
                          </a:solidFill>
                          <a:latin typeface="Times New Roman"/>
                          <a:ea typeface="Calibri"/>
                        </a:rPr>
                        <a:t>неналоговые</a:t>
                      </a:r>
                      <a:endParaRPr lang="ru-RU" sz="1000" b="1">
                        <a:latin typeface="Times New Roman"/>
                        <a:ea typeface="Calibri"/>
                      </a:endParaRPr>
                    </a:p>
                  </a:txBody>
                  <a:tcPr marL="44526" marR="4452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184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>
                        <a:solidFill>
                          <a:srgbClr val="FFFFFF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44526" marR="4452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FFFF"/>
                          </a:solidFill>
                          <a:latin typeface="Times New Roman"/>
                          <a:ea typeface="Calibri"/>
                        </a:rPr>
                        <a:t>безвозмездные поступления</a:t>
                      </a:r>
                      <a:endParaRPr lang="ru-RU" sz="1000" b="1" dirty="0">
                        <a:latin typeface="Times New Roman"/>
                        <a:ea typeface="Calibri"/>
                      </a:endParaRPr>
                    </a:p>
                  </a:txBody>
                  <a:tcPr marL="44526" marR="4452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65F91"/>
                    </a:solidFill>
                  </a:tcPr>
                </a:tc>
              </a:tr>
              <a:tr h="22564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</a:rPr>
                        <a:t>Поступления от уплаты налогов, установленные налоговым кодексом Российской Федерации</a:t>
                      </a:r>
                      <a:endParaRPr lang="ru-RU" sz="1000" b="1" dirty="0">
                        <a:latin typeface="Times New Roman"/>
                        <a:ea typeface="Calibri"/>
                      </a:endParaRPr>
                    </a:p>
                  </a:txBody>
                  <a:tcPr marL="44526" marR="4452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9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latin typeface="Times New Roman"/>
                        <a:ea typeface="Calibri"/>
                      </a:endParaRPr>
                    </a:p>
                  </a:txBody>
                  <a:tcPr marL="44526" marR="4452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</a:rPr>
                        <a:t>Поступления от уплаты других  </a:t>
                      </a:r>
                      <a:r>
                        <a:rPr lang="ru-RU" sz="1600" b="1" dirty="0" smtClean="0">
                          <a:latin typeface="Times New Roman"/>
                          <a:ea typeface="Calibri"/>
                        </a:rPr>
                        <a:t>пошлин </a:t>
                      </a:r>
                      <a:r>
                        <a:rPr lang="ru-RU" sz="1600" b="1" dirty="0">
                          <a:latin typeface="Times New Roman"/>
                          <a:ea typeface="Calibri"/>
                        </a:rPr>
                        <a:t>и сборов, установленных законодательством Российской Федерации</a:t>
                      </a:r>
                      <a:endParaRPr lang="ru-RU" sz="1000" b="1" dirty="0">
                        <a:latin typeface="Times New Roman"/>
                        <a:ea typeface="Calibri"/>
                      </a:endParaRPr>
                    </a:p>
                  </a:txBody>
                  <a:tcPr marL="44526" marR="4452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6DDE8">
                        <a:alpha val="4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latin typeface="Times New Roman"/>
                        <a:ea typeface="Calibri"/>
                      </a:endParaRPr>
                    </a:p>
                  </a:txBody>
                  <a:tcPr marL="44526" marR="4452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</a:rPr>
                        <a:t>Поступления от других бюджетов (межбюджетные трансферты)</a:t>
                      </a:r>
                      <a:endParaRPr lang="ru-RU" sz="1000" b="1" dirty="0">
                        <a:latin typeface="Times New Roman"/>
                        <a:ea typeface="Calibri"/>
                      </a:endParaRPr>
                    </a:p>
                  </a:txBody>
                  <a:tcPr marL="44526" marR="4452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</a:tr>
            </a:tbl>
          </a:graphicData>
        </a:graphic>
      </p:graphicFrame>
      <p:sp>
        <p:nvSpPr>
          <p:cNvPr id="60417" name="AutoShape 1"/>
          <p:cNvSpPr>
            <a:spLocks noChangeArrowheads="1"/>
          </p:cNvSpPr>
          <p:nvPr/>
        </p:nvSpPr>
        <p:spPr bwMode="auto">
          <a:xfrm>
            <a:off x="3923928" y="2564904"/>
            <a:ext cx="1296144" cy="715962"/>
          </a:xfrm>
          <a:prstGeom prst="downArrow">
            <a:avLst>
              <a:gd name="adj1" fmla="val 50000"/>
              <a:gd name="adj2" fmla="val 30147"/>
            </a:avLst>
          </a:prstGeom>
          <a:gradFill rotWithShape="1">
            <a:gsLst>
              <a:gs pos="0">
                <a:srgbClr val="00B0F0"/>
              </a:gs>
              <a:gs pos="100000">
                <a:srgbClr val="B6DDE8"/>
              </a:gs>
            </a:gsLst>
            <a:lin ang="5400000" scaled="1"/>
          </a:gradFill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 vert="eaVert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0419" name="AutoShape 3"/>
          <p:cNvSpPr>
            <a:spLocks noChangeArrowheads="1"/>
          </p:cNvSpPr>
          <p:nvPr/>
        </p:nvSpPr>
        <p:spPr bwMode="auto">
          <a:xfrm>
            <a:off x="6732240" y="2564904"/>
            <a:ext cx="1296144" cy="715962"/>
          </a:xfrm>
          <a:prstGeom prst="downArrow">
            <a:avLst>
              <a:gd name="adj1" fmla="val 50000"/>
              <a:gd name="adj2" fmla="val 30147"/>
            </a:avLst>
          </a:prstGeom>
          <a:gradFill rotWithShape="1">
            <a:gsLst>
              <a:gs pos="0">
                <a:schemeClr val="accent2">
                  <a:lumMod val="75000"/>
                </a:schemeClr>
              </a:gs>
              <a:gs pos="100000">
                <a:srgbClr val="B6DDE8"/>
              </a:gs>
            </a:gsLst>
            <a:lin ang="5400000" scaled="1"/>
          </a:gradFill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 vert="eaVert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0418" name="AutoShape 2"/>
          <p:cNvSpPr>
            <a:spLocks noChangeArrowheads="1"/>
          </p:cNvSpPr>
          <p:nvPr/>
        </p:nvSpPr>
        <p:spPr bwMode="auto">
          <a:xfrm>
            <a:off x="1187624" y="2564904"/>
            <a:ext cx="1368152" cy="715962"/>
          </a:xfrm>
          <a:prstGeom prst="downArrow">
            <a:avLst>
              <a:gd name="adj1" fmla="val 50000"/>
              <a:gd name="adj2" fmla="val 30147"/>
            </a:avLst>
          </a:prstGeom>
          <a:gradFill rotWithShape="1">
            <a:gsLst>
              <a:gs pos="0">
                <a:srgbClr val="7030A0"/>
              </a:gs>
              <a:gs pos="100000">
                <a:srgbClr val="B6DDE8"/>
              </a:gs>
            </a:gsLst>
            <a:lin ang="5400000" scaled="1"/>
          </a:gradFill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 vert="eaVert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042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 </a:t>
            </a:r>
            <a:endParaRPr kumimoji="0" 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AutoShape 3" descr="Уголки"/>
          <p:cNvSpPr>
            <a:spLocks noChangeArrowheads="1"/>
          </p:cNvSpPr>
          <p:nvPr/>
        </p:nvSpPr>
        <p:spPr bwMode="auto">
          <a:xfrm>
            <a:off x="1403648" y="836712"/>
            <a:ext cx="6492875" cy="2232248"/>
          </a:xfrm>
          <a:prstGeom prst="cube">
            <a:avLst>
              <a:gd name="adj" fmla="val 31000"/>
            </a:avLst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943634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Общая сумма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943634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943634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составляет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943634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2018--------------15591,9 тыс.руб.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943634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2019--------------11160,1 тыс.руб.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943634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2020--------------10927,5 тыс.руб.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8372" name="AutoShape 4" descr="Уголки"/>
          <p:cNvSpPr>
            <a:spLocks noChangeArrowheads="1"/>
          </p:cNvSpPr>
          <p:nvPr/>
        </p:nvSpPr>
        <p:spPr bwMode="auto">
          <a:xfrm>
            <a:off x="2266950" y="457200"/>
            <a:ext cx="4999038" cy="1027584"/>
          </a:xfrm>
          <a:prstGeom prst="cube">
            <a:avLst>
              <a:gd name="adj" fmla="val 15907"/>
            </a:avLst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>
            <a:solidFill>
              <a:srgbClr val="62242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24406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Доходы бюджета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24406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Ингарского сельского поселения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0" y="2636912"/>
          <a:ext cx="9144000" cy="4549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837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8375" name="Rectangle 7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</a:t>
            </a:r>
            <a:endParaRPr kumimoji="0" 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8377" name="Rectangle 9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                                        </a:t>
            </a:r>
            <a:endParaRPr kumimoji="0" 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8378" name="Rectangle 10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	</a:t>
            </a:r>
            <a:endParaRPr kumimoji="0" 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8379" name="Rectangle 11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original.jpg"/>
          <p:cNvPicPr>
            <a:picLocks noChangeAspect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692697"/>
            <a:ext cx="9144000" cy="6165304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1043608" y="260648"/>
            <a:ext cx="7239931" cy="1754326"/>
          </a:xfrm>
          <a:prstGeom prst="rect">
            <a:avLst/>
          </a:prstGeom>
          <a:solidFill>
            <a:schemeClr val="lt1">
              <a:alpha val="63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5400" b="1" dirty="0" smtClean="0">
                <a:ln w="50800"/>
                <a:solidFill>
                  <a:srgbClr val="0070C0"/>
                </a:solidFill>
              </a:rPr>
              <a:t>Налог на имущество</a:t>
            </a:r>
          </a:p>
          <a:p>
            <a:pPr algn="ctr"/>
            <a:r>
              <a:rPr lang="ru-RU" sz="5400" b="1" dirty="0" smtClean="0">
                <a:ln w="50800"/>
                <a:solidFill>
                  <a:srgbClr val="0070C0"/>
                </a:solidFill>
              </a:rPr>
              <a:t> физических лиц</a:t>
            </a:r>
            <a:endParaRPr lang="ru-RU" sz="5400" b="1" dirty="0">
              <a:ln w="50800"/>
              <a:solidFill>
                <a:srgbClr val="0070C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4509120"/>
            <a:ext cx="7733174" cy="70788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2018 - 780,0 тыс.руб</a:t>
            </a:r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5229200"/>
            <a:ext cx="7733174" cy="70788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2019 - 830,0 тыс.руб</a:t>
            </a:r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115616" y="5949280"/>
            <a:ext cx="7733174" cy="70788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2020 - 880,0 тыс.руб</a:t>
            </a:r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588224" y="3284984"/>
            <a:ext cx="21467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74,8%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20151030034752бюджет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484784"/>
            <a:ext cx="9144000" cy="5138777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611560" y="260648"/>
            <a:ext cx="7992888" cy="1368152"/>
          </a:xfrm>
          <a:prstGeom prst="foldedCorner">
            <a:avLst>
              <a:gd name="adj" fmla="val 50000"/>
            </a:avLst>
          </a:prstGeom>
          <a:gradFill rotWithShape="1">
            <a:gsLst>
              <a:gs pos="0">
                <a:srgbClr val="FDE9D9"/>
              </a:gs>
              <a:gs pos="100000">
                <a:srgbClr val="FFFFFF">
                  <a:alpha val="72000"/>
                </a:srgbClr>
              </a:gs>
            </a:gsLst>
            <a:lin ang="5400000" scaled="1"/>
          </a:gradFill>
          <a:ln w="9525">
            <a:solidFill>
              <a:srgbClr val="943634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solidFill>
                  <a:srgbClr val="C00000"/>
                </a:solidFill>
                <a:latin typeface="Calibri" pitchFamily="34" charset="0"/>
                <a:cs typeface="Arial" pitchFamily="34" charset="0"/>
              </a:rPr>
              <a:t>С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cs typeface="Arial" pitchFamily="34" charset="0"/>
              </a:rPr>
              <a:t>обственные доходы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cs typeface="Arial" pitchFamily="34" charset="0"/>
              </a:rPr>
              <a:t>Ингарского сельского поселения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Выноска со стрелкой вниз 6"/>
          <p:cNvSpPr/>
          <p:nvPr/>
        </p:nvSpPr>
        <p:spPr>
          <a:xfrm>
            <a:off x="2987824" y="1916832"/>
            <a:ext cx="5544616" cy="2592288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2018</a:t>
            </a:r>
          </a:p>
          <a:p>
            <a:pPr algn="ctr"/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2019</a:t>
            </a:r>
          </a:p>
          <a:p>
            <a:pPr algn="ctr"/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2020</a:t>
            </a:r>
            <a:endParaRPr lang="ru-RU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915816" y="4725144"/>
            <a:ext cx="54205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1042,5 тыс.руб.</a:t>
            </a:r>
            <a:endParaRPr lang="ru-RU" sz="54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431bf095_resizedScaled_817to6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80528" y="1988840"/>
            <a:ext cx="5289361" cy="4585692"/>
          </a:xfrm>
          <a:prstGeom prst="snip1Rect">
            <a:avLst>
              <a:gd name="adj" fmla="val 50000"/>
            </a:avLst>
          </a:prstGeom>
          <a:effectLst>
            <a:softEdge rad="6350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9144000" cy="10284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Н</a:t>
            </a:r>
            <a:r>
              <a:rPr lang="ru-RU" sz="36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алог на доходы </a:t>
            </a:r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физических лиц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763688" y="2420888"/>
            <a:ext cx="8763139" cy="169277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21,6</a:t>
            </a:r>
            <a:r>
              <a:rPr lang="ru-RU" sz="7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%</a:t>
            </a:r>
          </a:p>
          <a:p>
            <a:pPr algn="ctr"/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от собственных доходов 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1065882"/>
            <a:ext cx="864096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88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215,5 </a:t>
            </a:r>
            <a:r>
              <a:rPr lang="ru-RU" sz="88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тыс.руб.</a:t>
            </a:r>
            <a:endParaRPr lang="ru-RU" sz="88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finance-template-6</Template>
  <TotalTime>5245</TotalTime>
  <Words>1821</Words>
  <Application>Microsoft Office PowerPoint</Application>
  <PresentationFormat>Экран (4:3)</PresentationFormat>
  <Paragraphs>566</Paragraphs>
  <Slides>36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42" baseType="lpstr">
      <vt:lpstr>SimSun</vt:lpstr>
      <vt:lpstr>Arial</vt:lpstr>
      <vt:lpstr>Arial Black</vt:lpstr>
      <vt:lpstr>Calibri</vt:lpstr>
      <vt:lpstr>Times New Roman</vt:lpstr>
      <vt:lpstr>Default Design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office 2007 rus ent: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ingar</cp:lastModifiedBy>
  <cp:revision>125</cp:revision>
  <dcterms:created xsi:type="dcterms:W3CDTF">2015-12-02T03:11:26Z</dcterms:created>
  <dcterms:modified xsi:type="dcterms:W3CDTF">2017-11-22T07:10:28Z</dcterms:modified>
</cp:coreProperties>
</file>